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7" r:id="rId5"/>
    <p:sldId id="266" r:id="rId6"/>
    <p:sldId id="295" r:id="rId7"/>
    <p:sldId id="293" r:id="rId8"/>
    <p:sldId id="289" r:id="rId9"/>
    <p:sldId id="286" r:id="rId10"/>
    <p:sldId id="288" r:id="rId11"/>
    <p:sldId id="290" r:id="rId12"/>
    <p:sldId id="294" r:id="rId13"/>
    <p:sldId id="291" r:id="rId14"/>
    <p:sldId id="268" r:id="rId15"/>
    <p:sldId id="278" r:id="rId16"/>
    <p:sldId id="272" r:id="rId17"/>
    <p:sldId id="275" r:id="rId18"/>
    <p:sldId id="283" r:id="rId19"/>
    <p:sldId id="276" r:id="rId20"/>
    <p:sldId id="280" r:id="rId21"/>
    <p:sldId id="284"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62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16539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144104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186770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215890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380450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143086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165910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296972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392328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373595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4D1F06-5709-4FDE-8E27-D79D7EECE39B}" type="datetimeFigureOut">
              <a:rPr lang="fr-FR" smtClean="0"/>
              <a:t>02/10/2024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90B7934-65F8-488A-BFA4-5C8859043190}" type="slidenum">
              <a:rPr lang="fr-FR" smtClean="0"/>
              <a:t>‹N°›</a:t>
            </a:fld>
            <a:endParaRPr lang="fr-FR" dirty="0"/>
          </a:p>
        </p:txBody>
      </p:sp>
    </p:spTree>
    <p:extLst>
      <p:ext uri="{BB962C8B-B14F-4D97-AF65-F5344CB8AC3E}">
        <p14:creationId xmlns:p14="http://schemas.microsoft.com/office/powerpoint/2010/main" val="224977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D1F06-5709-4FDE-8E27-D79D7EECE39B}" type="datetimeFigureOut">
              <a:rPr lang="fr-FR" smtClean="0"/>
              <a:t>02/10/2024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B7934-65F8-488A-BFA4-5C8859043190}" type="slidenum">
              <a:rPr lang="fr-FR" smtClean="0"/>
              <a:t>‹N°›</a:t>
            </a:fld>
            <a:endParaRPr lang="fr-FR" dirty="0"/>
          </a:p>
        </p:txBody>
      </p:sp>
    </p:spTree>
    <p:extLst>
      <p:ext uri="{BB962C8B-B14F-4D97-AF65-F5344CB8AC3E}">
        <p14:creationId xmlns:p14="http://schemas.microsoft.com/office/powerpoint/2010/main" val="423372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3358" y="379562"/>
            <a:ext cx="9244642" cy="3130401"/>
          </a:xfr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fr-FR" dirty="0" smtClean="0"/>
              <a:t/>
            </a:r>
            <a:br>
              <a:rPr lang="fr-FR" dirty="0" smtClean="0"/>
            </a:br>
            <a:r>
              <a:rPr lang="fr-FR" dirty="0"/>
              <a:t/>
            </a:r>
            <a:br>
              <a:rPr lang="fr-FR" dirty="0"/>
            </a:br>
            <a:r>
              <a:rPr lang="fr-FR" sz="5300" dirty="0" smtClean="0"/>
              <a:t>Réhabilitation &amp; construction</a:t>
            </a:r>
            <a:br>
              <a:rPr lang="fr-FR" sz="5300" dirty="0" smtClean="0"/>
            </a:br>
            <a:r>
              <a:rPr lang="fr-FR" sz="5300" dirty="0" smtClean="0"/>
              <a:t>d’un pôle Culturel </a:t>
            </a:r>
            <a:br>
              <a:rPr lang="fr-FR" sz="5300" dirty="0" smtClean="0"/>
            </a:br>
            <a:r>
              <a:rPr lang="fr-FR" sz="4000" dirty="0" smtClean="0"/>
              <a:t/>
            </a:r>
            <a:br>
              <a:rPr lang="fr-FR" sz="4000" dirty="0" smtClean="0"/>
            </a:br>
            <a:r>
              <a:rPr lang="fr-FR" sz="4000" i="1" dirty="0" smtClean="0"/>
              <a:t>Le Carré Bel Air</a:t>
            </a:r>
            <a:br>
              <a:rPr lang="fr-FR" sz="4000" i="1" dirty="0" smtClean="0"/>
            </a:br>
            <a:endParaRPr lang="fr-FR" sz="4000" i="1" dirty="0"/>
          </a:p>
        </p:txBody>
      </p:sp>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3" name="Sous-titre 2"/>
          <p:cNvSpPr>
            <a:spLocks noGrp="1"/>
          </p:cNvSpPr>
          <p:nvPr>
            <p:ph type="subTitle" idx="1"/>
          </p:nvPr>
        </p:nvSpPr>
        <p:spPr/>
        <p:txBody>
          <a:bodyPr/>
          <a:lstStyle/>
          <a:p>
            <a:endParaRPr lang="fr-FR" dirty="0" smtClean="0">
              <a:solidFill>
                <a:schemeClr val="tx2"/>
              </a:solidFill>
            </a:endParaRPr>
          </a:p>
          <a:p>
            <a:r>
              <a:rPr lang="fr-FR" sz="3600" dirty="0" smtClean="0">
                <a:solidFill>
                  <a:schemeClr val="tx2"/>
                </a:solidFill>
              </a:rPr>
              <a:t>PRESENTATION DU PROJET </a:t>
            </a:r>
          </a:p>
          <a:p>
            <a:r>
              <a:rPr lang="fr-FR" i="1" dirty="0" smtClean="0">
                <a:solidFill>
                  <a:schemeClr val="tx2"/>
                </a:solidFill>
              </a:rPr>
              <a:t>Sept 2024</a:t>
            </a:r>
            <a:endParaRPr lang="fr-FR" sz="2000" i="1" dirty="0">
              <a:solidFill>
                <a:schemeClr val="tx2"/>
              </a:solidFill>
            </a:endParaRPr>
          </a:p>
        </p:txBody>
      </p:sp>
    </p:spTree>
    <p:extLst>
      <p:ext uri="{BB962C8B-B14F-4D97-AF65-F5344CB8AC3E}">
        <p14:creationId xmlns:p14="http://schemas.microsoft.com/office/powerpoint/2010/main" val="33609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6308008" cy="5065540"/>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UNE </a:t>
            </a:r>
            <a:r>
              <a:rPr lang="fr-FR" sz="2400" b="1" i="1" u="sng" dirty="0">
                <a:solidFill>
                  <a:schemeClr val="accent5">
                    <a:lumMod val="50000"/>
                  </a:schemeClr>
                </a:solidFill>
              </a:rPr>
              <a:t>NOUVELLE </a:t>
            </a:r>
            <a:r>
              <a:rPr lang="fr-FR" sz="2400" b="1" i="1" u="sng" dirty="0" smtClean="0">
                <a:solidFill>
                  <a:schemeClr val="accent5">
                    <a:lumMod val="50000"/>
                  </a:schemeClr>
                </a:solidFill>
              </a:rPr>
              <a:t>MEDIATHEQUE-LUDOTHEQUE</a:t>
            </a:r>
            <a:br>
              <a:rPr lang="fr-FR" sz="2400" b="1" i="1" u="sng" dirty="0" smtClean="0">
                <a:solidFill>
                  <a:schemeClr val="accent5">
                    <a:lumMod val="50000"/>
                  </a:schemeClr>
                </a:solidFill>
              </a:rPr>
            </a:br>
            <a:r>
              <a:rPr lang="fr-FR" sz="2400" b="1" i="1" u="sng" dirty="0" smtClean="0">
                <a:solidFill>
                  <a:schemeClr val="accent5">
                    <a:lumMod val="50000"/>
                  </a:schemeClr>
                </a:solidFill>
              </a:rPr>
              <a:t>(environ 1 000 m²)</a:t>
            </a:r>
            <a:br>
              <a:rPr lang="fr-FR" sz="2400" b="1" i="1" u="sng" dirty="0" smtClean="0">
                <a:solidFill>
                  <a:schemeClr val="accent5">
                    <a:lumMod val="50000"/>
                  </a:schemeClr>
                </a:solidFill>
              </a:rPr>
            </a:br>
            <a:r>
              <a:rPr lang="fr-FR" sz="2400" b="1" i="1" u="sng" dirty="0" smtClean="0">
                <a:solidFill>
                  <a:schemeClr val="accent5">
                    <a:lumMod val="50000"/>
                  </a:schemeClr>
                </a:solidFill>
              </a:rPr>
              <a:t/>
            </a:r>
            <a:br>
              <a:rPr lang="fr-FR" sz="2400" b="1" i="1" u="sng" dirty="0" smtClean="0">
                <a:solidFill>
                  <a:schemeClr val="accent5">
                    <a:lumMod val="50000"/>
                  </a:schemeClr>
                </a:solidFill>
              </a:rPr>
            </a:br>
            <a:r>
              <a:rPr lang="fr-FR" sz="2400" i="1" dirty="0" smtClean="0">
                <a:solidFill>
                  <a:srgbClr val="002060"/>
                </a:solidFill>
                <a:latin typeface="+mn-lt"/>
              </a:rPr>
              <a:t>Les besoins</a:t>
            </a:r>
            <a:r>
              <a:rPr lang="fr-FR" sz="2400" i="1" dirty="0">
                <a:solidFill>
                  <a:srgbClr val="002060"/>
                </a:solidFill>
                <a:latin typeface="+mn-lt"/>
              </a:rPr>
              <a:t> </a:t>
            </a:r>
            <a:r>
              <a:rPr lang="fr-FR" sz="2400" i="1" dirty="0" smtClean="0">
                <a:solidFill>
                  <a:srgbClr val="002060"/>
                </a:solidFill>
                <a:latin typeface="+mn-lt"/>
              </a:rPr>
              <a:t>principaux sont :</a:t>
            </a:r>
            <a:r>
              <a:rPr lang="fr-FR" sz="2400" dirty="0" smtClean="0">
                <a:latin typeface="+mn-lt"/>
              </a:rPr>
              <a:t/>
            </a:r>
            <a:br>
              <a:rPr lang="fr-FR" sz="2400" dirty="0" smtClean="0">
                <a:latin typeface="+mn-lt"/>
              </a:rPr>
            </a:br>
            <a:r>
              <a:rPr lang="fr-FR" sz="2400" dirty="0" smtClean="0">
                <a:latin typeface="+mn-lt"/>
              </a:rPr>
              <a:t>- un espace collections / consultation d’environ 450 m²</a:t>
            </a:r>
            <a:br>
              <a:rPr lang="fr-FR" sz="2400" dirty="0" smtClean="0">
                <a:latin typeface="+mn-lt"/>
              </a:rPr>
            </a:br>
            <a:r>
              <a:rPr lang="fr-FR" sz="2400" dirty="0" smtClean="0">
                <a:latin typeface="+mn-lt"/>
              </a:rPr>
              <a:t>- un espace kiosque – périodique /BD d’environ 80 m²</a:t>
            </a:r>
            <a:br>
              <a:rPr lang="fr-FR" sz="2400" dirty="0" smtClean="0">
                <a:latin typeface="+mn-lt"/>
              </a:rPr>
            </a:br>
            <a:r>
              <a:rPr lang="fr-FR" sz="2400" dirty="0">
                <a:latin typeface="+mn-lt"/>
              </a:rPr>
              <a:t>- une salle </a:t>
            </a:r>
            <a:r>
              <a:rPr lang="fr-FR" sz="2400" dirty="0" smtClean="0">
                <a:latin typeface="+mn-lt"/>
              </a:rPr>
              <a:t>d’animation d’environ 80 m²</a:t>
            </a:r>
            <a:br>
              <a:rPr lang="fr-FR" sz="2400" dirty="0" smtClean="0">
                <a:latin typeface="+mn-lt"/>
              </a:rPr>
            </a:br>
            <a:r>
              <a:rPr lang="fr-FR" sz="2400" dirty="0" smtClean="0">
                <a:latin typeface="+mn-lt"/>
              </a:rPr>
              <a:t>- une ludothèque d’environ 100 m²</a:t>
            </a:r>
            <a:br>
              <a:rPr lang="fr-FR" sz="2400" dirty="0" smtClean="0">
                <a:latin typeface="+mn-lt"/>
              </a:rPr>
            </a:br>
            <a:r>
              <a:rPr lang="fr-FR" sz="2400" dirty="0" smtClean="0">
                <a:latin typeface="+mn-lt"/>
              </a:rPr>
              <a:t>- </a:t>
            </a:r>
            <a:r>
              <a:rPr lang="fr-FR" sz="2400" dirty="0">
                <a:latin typeface="+mn-lt"/>
              </a:rPr>
              <a:t>deux </a:t>
            </a:r>
            <a:r>
              <a:rPr lang="fr-FR" sz="2400" dirty="0" smtClean="0">
                <a:latin typeface="+mn-lt"/>
              </a:rPr>
              <a:t>bulles de travail </a:t>
            </a:r>
            <a:r>
              <a:rPr lang="fr-FR" sz="2400" dirty="0">
                <a:latin typeface="+mn-lt"/>
              </a:rPr>
              <a:t>d’environ </a:t>
            </a:r>
            <a:r>
              <a:rPr lang="fr-FR" sz="2400" dirty="0" smtClean="0">
                <a:latin typeface="+mn-lt"/>
              </a:rPr>
              <a:t>30 m²chacune</a:t>
            </a:r>
            <a:br>
              <a:rPr lang="fr-FR" sz="2400" dirty="0" smtClean="0">
                <a:latin typeface="+mn-lt"/>
              </a:rPr>
            </a:br>
            <a:r>
              <a:rPr lang="fr-FR" sz="2400" dirty="0">
                <a:latin typeface="+mn-lt"/>
              </a:rPr>
              <a:t>- un hall avec des sanitaires publics</a:t>
            </a:r>
            <a:r>
              <a:rPr lang="fr-FR" sz="2400" dirty="0" smtClean="0">
                <a:latin typeface="+mn-lt"/>
              </a:rPr>
              <a:t/>
            </a:r>
            <a:br>
              <a:rPr lang="fr-FR" sz="2400" dirty="0" smtClean="0">
                <a:latin typeface="+mn-lt"/>
              </a:rPr>
            </a:br>
            <a:r>
              <a:rPr lang="fr-FR" sz="2400" dirty="0" smtClean="0">
                <a:latin typeface="+mn-lt"/>
              </a:rPr>
              <a:t>- des bureaux avec des sanitaires </a:t>
            </a:r>
            <a:br>
              <a:rPr lang="fr-FR" sz="2400" dirty="0" smtClean="0">
                <a:latin typeface="+mn-lt"/>
              </a:rPr>
            </a:br>
            <a:r>
              <a:rPr lang="fr-FR" sz="2400" dirty="0" smtClean="0">
                <a:latin typeface="+mn-lt"/>
              </a:rPr>
              <a:t>- un magasin</a:t>
            </a:r>
            <a:br>
              <a:rPr lang="fr-FR" sz="2400" dirty="0" smtClean="0">
                <a:latin typeface="+mn-lt"/>
              </a:rPr>
            </a:br>
            <a:r>
              <a:rPr lang="fr-FR" sz="2400" dirty="0" smtClean="0">
                <a:latin typeface="+mn-lt"/>
              </a:rPr>
              <a:t>- des locaux techniques</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
        <p:nvSpPr>
          <p:cNvPr id="2" name="Rectangle 1"/>
          <p:cNvSpPr/>
          <p:nvPr/>
        </p:nvSpPr>
        <p:spPr>
          <a:xfrm>
            <a:off x="5874534" y="1091916"/>
            <a:ext cx="5090984" cy="4339650"/>
          </a:xfrm>
          <a:prstGeom prst="rect">
            <a:avLst/>
          </a:prstGeom>
          <a:solidFill>
            <a:schemeClr val="bg1">
              <a:lumMod val="95000"/>
            </a:schemeClr>
          </a:solidFill>
        </p:spPr>
        <p:txBody>
          <a:bodyPr wrap="square">
            <a:spAutoFit/>
          </a:bodyPr>
          <a:lstStyle/>
          <a:p>
            <a:r>
              <a:rPr lang="fr-FR" sz="1200" b="1" dirty="0">
                <a:solidFill>
                  <a:srgbClr val="FF0000"/>
                </a:solidFill>
              </a:rPr>
              <a:t>Quatre axes forts </a:t>
            </a:r>
            <a:r>
              <a:rPr lang="fr-FR" sz="1200" b="1" dirty="0" smtClean="0">
                <a:solidFill>
                  <a:srgbClr val="FF0000"/>
                </a:solidFill>
              </a:rPr>
              <a:t>:</a:t>
            </a:r>
          </a:p>
          <a:p>
            <a:r>
              <a:rPr lang="fr-FR" sz="1200" dirty="0" smtClean="0"/>
              <a:t>-  </a:t>
            </a:r>
            <a:r>
              <a:rPr lang="fr-FR" sz="1200" dirty="0"/>
              <a:t>Le jeu comme outil incontournable de rencontre des publics : affiliation à l’association des ludothèques françaises, jeux de société et jouets, loisirs, apprentissage... </a:t>
            </a:r>
            <a:endParaRPr lang="fr-FR" sz="1200" dirty="0" smtClean="0"/>
          </a:p>
          <a:p>
            <a:r>
              <a:rPr lang="fr-FR" sz="1200" dirty="0" smtClean="0"/>
              <a:t>- Le </a:t>
            </a:r>
            <a:r>
              <a:rPr lang="fr-FR" sz="1200" dirty="0"/>
              <a:t>jeune enfant comme force du projet : animations, fonds parentalité, mobilier adapté, emplacements pour les poussettes</a:t>
            </a:r>
            <a:r>
              <a:rPr lang="fr-FR" sz="1200" dirty="0" smtClean="0"/>
              <a:t>...</a:t>
            </a:r>
          </a:p>
          <a:p>
            <a:r>
              <a:rPr lang="fr-FR" sz="1200" dirty="0" smtClean="0"/>
              <a:t>- Espace </a:t>
            </a:r>
            <a:r>
              <a:rPr lang="fr-FR" sz="1200" dirty="0"/>
              <a:t>chaleureux et convivial, ouvert à tous, véritable Tiers </a:t>
            </a:r>
            <a:r>
              <a:rPr lang="fr-FR" sz="1200" dirty="0" smtClean="0"/>
              <a:t>lieu, </a:t>
            </a:r>
            <a:r>
              <a:rPr lang="fr-FR" sz="1200" dirty="0"/>
              <a:t>croisement des générations, ouverture une journée continue </a:t>
            </a:r>
            <a:r>
              <a:rPr lang="fr-FR" sz="1200" dirty="0" smtClean="0"/>
              <a:t>+ samedi, </a:t>
            </a:r>
            <a:r>
              <a:rPr lang="fr-FR" sz="1200" dirty="0"/>
              <a:t>gratuité pour tous, capacité de 100 usagers en </a:t>
            </a:r>
            <a:r>
              <a:rPr lang="fr-FR" sz="1200" dirty="0" smtClean="0"/>
              <a:t>simultané, </a:t>
            </a:r>
            <a:r>
              <a:rPr lang="fr-FR" sz="1200" dirty="0"/>
              <a:t>accueil de tous les publics (ouvrages en gros caractères, offre DYS, presse en ligne</a:t>
            </a:r>
            <a:r>
              <a:rPr lang="fr-FR" sz="1200" dirty="0" smtClean="0"/>
              <a:t>…).</a:t>
            </a:r>
          </a:p>
          <a:p>
            <a:r>
              <a:rPr lang="fr-FR" sz="1200" dirty="0" smtClean="0"/>
              <a:t>- 4 </a:t>
            </a:r>
            <a:r>
              <a:rPr lang="fr-FR" sz="1200" dirty="0"/>
              <a:t>grands thèmes phares identifiés pour enrichir les collections : </a:t>
            </a:r>
            <a:r>
              <a:rPr lang="fr-FR" sz="1200" dirty="0" smtClean="0"/>
              <a:t>environnement/écologie, </a:t>
            </a:r>
            <a:r>
              <a:rPr lang="fr-FR" sz="1200" dirty="0"/>
              <a:t>parentalité, </a:t>
            </a:r>
            <a:r>
              <a:rPr lang="fr-FR" sz="1200" dirty="0" smtClean="0"/>
              <a:t>savoir-faire, </a:t>
            </a:r>
            <a:r>
              <a:rPr lang="fr-FR" sz="1200" dirty="0"/>
              <a:t>développement personnel/bien-être + concentration sur l’offre de fiction. </a:t>
            </a:r>
            <a:endParaRPr lang="fr-FR" sz="1200" dirty="0" smtClean="0"/>
          </a:p>
          <a:p>
            <a:pPr marL="171450" indent="-171450">
              <a:buFontTx/>
              <a:buChar char="-"/>
            </a:pPr>
            <a:endParaRPr lang="fr-FR" sz="1200" dirty="0"/>
          </a:p>
          <a:p>
            <a:r>
              <a:rPr lang="fr-FR" sz="1200" b="1" dirty="0" smtClean="0">
                <a:solidFill>
                  <a:srgbClr val="FF0000"/>
                </a:solidFill>
              </a:rPr>
              <a:t>Cœur </a:t>
            </a:r>
            <a:r>
              <a:rPr lang="fr-FR" sz="1200" b="1" dirty="0">
                <a:solidFill>
                  <a:srgbClr val="FF0000"/>
                </a:solidFill>
              </a:rPr>
              <a:t>de cibles</a:t>
            </a:r>
            <a:r>
              <a:rPr lang="fr-FR" sz="1200" dirty="0"/>
              <a:t> : public de type « familial », nouveaux habitants, public éloigné de la lecture et de la culture, professionnels de l’enfance</a:t>
            </a:r>
            <a:r>
              <a:rPr lang="fr-FR" sz="1200" dirty="0" smtClean="0"/>
              <a:t>.</a:t>
            </a:r>
          </a:p>
          <a:p>
            <a:pPr marL="171450" indent="-171450">
              <a:buFontTx/>
              <a:buChar char="-"/>
            </a:pPr>
            <a:endParaRPr lang="fr-FR" sz="1200" dirty="0"/>
          </a:p>
          <a:p>
            <a:r>
              <a:rPr lang="fr-FR" sz="1200" b="1" dirty="0" smtClean="0">
                <a:solidFill>
                  <a:srgbClr val="FF0000"/>
                </a:solidFill>
              </a:rPr>
              <a:t>Volonté </a:t>
            </a:r>
            <a:r>
              <a:rPr lang="fr-FR" sz="1200" b="1" dirty="0">
                <a:solidFill>
                  <a:srgbClr val="FF0000"/>
                </a:solidFill>
              </a:rPr>
              <a:t>politique d’une démarche respectueuse du développement durable </a:t>
            </a:r>
            <a:r>
              <a:rPr lang="fr-FR" sz="1200" dirty="0" smtClean="0"/>
              <a:t>en </a:t>
            </a:r>
            <a:r>
              <a:rPr lang="fr-FR" sz="1200" dirty="0"/>
              <a:t>lien avec la transition écologique de la collectivité, fonds spécifiques sur la thématique environnement/écologie/permaculture, gestion et mise en valeur de la grainothèque, hautes exigences environnementales de la construction du bâtiment à la consommation d’énergie, insertion de la végétation au sein du projet, souhait d’un espace extérieur (jardin de lecture, patio</a:t>
            </a:r>
            <a:r>
              <a:rPr lang="fr-FR" sz="1200" dirty="0" smtClean="0"/>
              <a:t>…)</a:t>
            </a:r>
            <a:endParaRPr lang="fr-FR" sz="1200" dirty="0"/>
          </a:p>
        </p:txBody>
      </p:sp>
    </p:spTree>
    <p:extLst>
      <p:ext uri="{BB962C8B-B14F-4D97-AF65-F5344CB8AC3E}">
        <p14:creationId xmlns:p14="http://schemas.microsoft.com/office/powerpoint/2010/main" val="551167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a:solidFill>
                  <a:schemeClr val="accent5">
                    <a:lumMod val="50000"/>
                  </a:schemeClr>
                </a:solidFill>
              </a:rPr>
              <a:t>UNE NOUVELLE </a:t>
            </a:r>
            <a:r>
              <a:rPr lang="fr-FR" sz="2400" b="1" i="1" u="sng" dirty="0" err="1">
                <a:solidFill>
                  <a:schemeClr val="accent5">
                    <a:lumMod val="50000"/>
                  </a:schemeClr>
                </a:solidFill>
              </a:rPr>
              <a:t>MEDIATHEQUE-LUDOTHEQUE</a:t>
            </a:r>
            <a:r>
              <a:rPr lang="fr-FR" sz="2400" b="1" i="1" dirty="0">
                <a:solidFill>
                  <a:schemeClr val="accent5">
                    <a:lumMod val="50000"/>
                  </a:schemeClr>
                </a:solidFill>
              </a:rPr>
              <a:t> </a:t>
            </a:r>
            <a:r>
              <a:rPr lang="fr-FR" sz="2400" dirty="0" smtClean="0">
                <a:solidFill>
                  <a:schemeClr val="accent5">
                    <a:lumMod val="50000"/>
                  </a:schemeClr>
                </a:solidFill>
              </a:rPr>
              <a:t>:</a:t>
            </a:r>
            <a:r>
              <a:rPr lang="fr-FR" sz="2400" dirty="0" smtClean="0">
                <a:latin typeface="+mn-lt"/>
              </a:rPr>
              <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732" y="815345"/>
            <a:ext cx="7830127" cy="4755721"/>
          </a:xfrm>
          <a:prstGeom prst="rect">
            <a:avLst/>
          </a:prstGeom>
        </p:spPr>
      </p:pic>
    </p:spTree>
    <p:extLst>
      <p:ext uri="{BB962C8B-B14F-4D97-AF65-F5344CB8AC3E}">
        <p14:creationId xmlns:p14="http://schemas.microsoft.com/office/powerpoint/2010/main" val="32402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a:solidFill>
                  <a:schemeClr val="accent5">
                    <a:lumMod val="50000"/>
                  </a:schemeClr>
                </a:solidFill>
              </a:rPr>
              <a:t>UNE NOUVELLE MEDIATHEQUE-LUDOTHEQUE</a:t>
            </a:r>
            <a:r>
              <a:rPr lang="fr-FR" sz="2400" b="1" i="1" dirty="0">
                <a:solidFill>
                  <a:schemeClr val="accent5">
                    <a:lumMod val="50000"/>
                  </a:schemeClr>
                </a:solidFill>
              </a:rPr>
              <a:t> </a:t>
            </a:r>
            <a:r>
              <a:rPr lang="fr-FR" sz="2400" dirty="0">
                <a:solidFill>
                  <a:schemeClr val="accent5">
                    <a:lumMod val="50000"/>
                  </a:schemeClr>
                </a:solidFill>
              </a:rPr>
              <a:t>: </a:t>
            </a:r>
            <a:r>
              <a:rPr lang="fr-FR" sz="2400" dirty="0" smtClean="0">
                <a:solidFill>
                  <a:schemeClr val="accent5">
                    <a:lumMod val="50000"/>
                  </a:schemeClr>
                </a:solidFill>
              </a:rPr>
              <a:t> </a:t>
            </a:r>
            <a:r>
              <a:rPr lang="fr-FR" sz="2400" b="1" i="1" dirty="0" smtClean="0">
                <a:solidFill>
                  <a:schemeClr val="accent5">
                    <a:lumMod val="50000"/>
                  </a:schemeClr>
                </a:solidFill>
              </a:rPr>
              <a:t>Vues 3D</a:t>
            </a:r>
            <a:r>
              <a:rPr lang="fr-FR" sz="2200" i="1" dirty="0"/>
              <a:t/>
            </a:r>
            <a:br>
              <a:rPr lang="fr-FR" sz="2200" i="1" dirty="0"/>
            </a:br>
            <a:r>
              <a:rPr lang="fr-FR" sz="2400" dirty="0" smtClean="0">
                <a:latin typeface="+mn-lt"/>
              </a:rPr>
              <a:t/>
            </a:r>
            <a:br>
              <a:rPr lang="fr-FR" sz="2400" dirty="0" smtClean="0">
                <a:latin typeface="+mn-lt"/>
              </a:rPr>
            </a:br>
            <a:r>
              <a:rPr lang="fr-FR" sz="2400" dirty="0" smtClean="0">
                <a:latin typeface="+mn-lt"/>
              </a:rPr>
              <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2" name="Image 1"/>
          <p:cNvPicPr>
            <a:picLocks noChangeAspect="1"/>
          </p:cNvPicPr>
          <p:nvPr/>
        </p:nvPicPr>
        <p:blipFill>
          <a:blip r:embed="rId3"/>
          <a:stretch>
            <a:fillRect/>
          </a:stretch>
        </p:blipFill>
        <p:spPr>
          <a:xfrm>
            <a:off x="296029" y="730881"/>
            <a:ext cx="5851424" cy="3520105"/>
          </a:xfrm>
          <a:prstGeom prst="rect">
            <a:avLst/>
          </a:prstGeom>
        </p:spPr>
      </p:pic>
      <p:pic>
        <p:nvPicPr>
          <p:cNvPr id="6" name="Image 5"/>
          <p:cNvPicPr>
            <a:picLocks noChangeAspect="1"/>
          </p:cNvPicPr>
          <p:nvPr/>
        </p:nvPicPr>
        <p:blipFill>
          <a:blip r:embed="rId4"/>
          <a:stretch>
            <a:fillRect/>
          </a:stretch>
        </p:blipFill>
        <p:spPr>
          <a:xfrm>
            <a:off x="4529875" y="2490933"/>
            <a:ext cx="6435643" cy="2915133"/>
          </a:xfrm>
          <a:prstGeom prst="rect">
            <a:avLst/>
          </a:prstGeom>
        </p:spPr>
      </p:pic>
    </p:spTree>
    <p:extLst>
      <p:ext uri="{BB962C8B-B14F-4D97-AF65-F5344CB8AC3E}">
        <p14:creationId xmlns:p14="http://schemas.microsoft.com/office/powerpoint/2010/main" val="48958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a:solidFill>
                  <a:schemeClr val="accent5">
                    <a:lumMod val="50000"/>
                  </a:schemeClr>
                </a:solidFill>
              </a:rPr>
              <a:t>UNE NOUVELLE </a:t>
            </a:r>
            <a:r>
              <a:rPr lang="fr-FR" sz="2400" b="1" i="1" u="sng" dirty="0" err="1" smtClean="0">
                <a:solidFill>
                  <a:schemeClr val="accent5">
                    <a:lumMod val="50000"/>
                  </a:schemeClr>
                </a:solidFill>
              </a:rPr>
              <a:t>MEDIATHEQUE-LUDOTHEQUE</a:t>
            </a:r>
            <a:r>
              <a:rPr lang="fr-FR" sz="2200" i="1" dirty="0"/>
              <a:t/>
            </a:r>
            <a:br>
              <a:rPr lang="fr-FR" sz="2200" i="1" dirty="0"/>
            </a:br>
            <a:r>
              <a:rPr lang="fr-FR" sz="2400" dirty="0" smtClean="0">
                <a:latin typeface="+mn-lt"/>
              </a:rPr>
              <a:t/>
            </a:r>
            <a:br>
              <a:rPr lang="fr-FR" sz="2400" dirty="0" smtClean="0">
                <a:latin typeface="+mn-lt"/>
              </a:rPr>
            </a:br>
            <a:r>
              <a:rPr lang="fr-FR" sz="2400" dirty="0" smtClean="0">
                <a:latin typeface="+mn-lt"/>
              </a:rPr>
              <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13" y="1045693"/>
            <a:ext cx="5063067" cy="95982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887" y="925648"/>
            <a:ext cx="4680479" cy="107986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872" y="2141965"/>
            <a:ext cx="5107108" cy="1301626"/>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887" y="2005515"/>
            <a:ext cx="4680479" cy="1438076"/>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5539" y="3580040"/>
            <a:ext cx="3461774" cy="1977819"/>
          </a:xfrm>
          <a:prstGeom prst="rect">
            <a:avLst/>
          </a:prstGeom>
        </p:spPr>
      </p:pic>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0439" y="3943119"/>
            <a:ext cx="2496690" cy="1475317"/>
          </a:xfrm>
          <a:prstGeom prst="rect">
            <a:avLst/>
          </a:prstGeom>
        </p:spPr>
      </p:pic>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6195" y="3933419"/>
            <a:ext cx="2683405" cy="1566906"/>
          </a:xfrm>
          <a:prstGeom prst="rect">
            <a:avLst/>
          </a:prstGeom>
        </p:spPr>
      </p:pic>
    </p:spTree>
    <p:extLst>
      <p:ext uri="{BB962C8B-B14F-4D97-AF65-F5344CB8AC3E}">
        <p14:creationId xmlns:p14="http://schemas.microsoft.com/office/powerpoint/2010/main" val="45874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882806" y="160338"/>
            <a:ext cx="4535398" cy="5065540"/>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L’EXTENSION DE L’ECOLE DE MUSIQUE :</a:t>
            </a:r>
            <a:r>
              <a:rPr lang="fr-FR" sz="2400" b="1" dirty="0" smtClean="0"/>
              <a:t/>
            </a:r>
            <a:br>
              <a:rPr lang="fr-FR" sz="2400" b="1" dirty="0" smtClean="0"/>
            </a:br>
            <a:r>
              <a:rPr lang="fr-FR" sz="2200" i="1" dirty="0" smtClean="0"/>
              <a:t/>
            </a:r>
            <a:br>
              <a:rPr lang="fr-FR" sz="2200" i="1" dirty="0" smtClean="0"/>
            </a:br>
            <a:r>
              <a:rPr lang="fr-FR" sz="2400" i="1" dirty="0" smtClean="0">
                <a:solidFill>
                  <a:srgbClr val="002060"/>
                </a:solidFill>
                <a:latin typeface="+mn-lt"/>
              </a:rPr>
              <a:t>Pourquoi ?</a:t>
            </a:r>
            <a:r>
              <a:rPr lang="fr-FR" sz="2200" i="1" dirty="0"/>
              <a:t/>
            </a:r>
            <a:br>
              <a:rPr lang="fr-FR" sz="2200" i="1" dirty="0"/>
            </a:br>
            <a:r>
              <a:rPr lang="fr-FR" sz="2000" dirty="0">
                <a:latin typeface="+mn-lt"/>
              </a:rPr>
              <a:t/>
            </a:r>
            <a:br>
              <a:rPr lang="fr-FR" sz="2000" dirty="0">
                <a:latin typeface="+mn-lt"/>
              </a:rPr>
            </a:br>
            <a:r>
              <a:rPr lang="fr-FR" sz="2400" dirty="0" smtClean="0">
                <a:latin typeface="+mn-lt"/>
              </a:rPr>
              <a:t>Renforcer les activités d’enseignements et de diffusion de la musique</a:t>
            </a:r>
            <a:r>
              <a:rPr lang="fr-FR" sz="2400" dirty="0"/>
              <a:t/>
            </a:r>
            <a:br>
              <a:rPr lang="fr-FR" sz="2400" dirty="0"/>
            </a:br>
            <a:r>
              <a:rPr lang="fr-FR" sz="2400" dirty="0" smtClean="0"/>
              <a:t/>
            </a:r>
            <a:br>
              <a:rPr lang="fr-FR" sz="2400" dirty="0" smtClean="0"/>
            </a:br>
            <a:r>
              <a:rPr lang="fr-FR" sz="2400" b="1" dirty="0" smtClean="0"/>
              <a:t>Accueillir des musiciens extérieurs</a:t>
            </a:r>
            <a:br>
              <a:rPr lang="fr-FR" sz="2400" b="1" dirty="0" smtClean="0"/>
            </a:br>
            <a:r>
              <a:rPr lang="fr-FR" sz="2400" b="1" dirty="0" smtClean="0"/>
              <a:t/>
            </a:r>
            <a:br>
              <a:rPr lang="fr-FR" sz="2400" b="1" dirty="0" smtClean="0"/>
            </a:br>
            <a:r>
              <a:rPr lang="fr-FR" sz="2400" dirty="0"/>
              <a:t/>
            </a:r>
            <a:br>
              <a:rPr lang="fr-FR" sz="2400" dirty="0"/>
            </a:br>
            <a:r>
              <a:rPr lang="fr-FR" sz="2400" dirty="0"/>
              <a:t/>
            </a:r>
            <a:br>
              <a:rPr lang="fr-FR" sz="2400" dirty="0"/>
            </a:br>
            <a:r>
              <a:rPr lang="fr-FR" sz="2000" dirty="0"/>
              <a:t/>
            </a:r>
            <a:br>
              <a:rPr lang="fr-FR" sz="2000" dirty="0"/>
            </a:br>
            <a:r>
              <a:rPr lang="fr-FR" sz="2000" dirty="0"/>
              <a:t>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
        <p:nvSpPr>
          <p:cNvPr id="3" name="Flèche droite 2"/>
          <p:cNvSpPr/>
          <p:nvPr/>
        </p:nvSpPr>
        <p:spPr>
          <a:xfrm>
            <a:off x="567011" y="1862328"/>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7" name="Flèche droite 6"/>
          <p:cNvSpPr/>
          <p:nvPr/>
        </p:nvSpPr>
        <p:spPr>
          <a:xfrm>
            <a:off x="616438" y="3125031"/>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8" name="ZoneTexte 7"/>
          <p:cNvSpPr txBox="1"/>
          <p:nvPr/>
        </p:nvSpPr>
        <p:spPr>
          <a:xfrm>
            <a:off x="6573795" y="351425"/>
            <a:ext cx="4732637" cy="2585323"/>
          </a:xfrm>
          <a:prstGeom prst="rect">
            <a:avLst/>
          </a:prstGeom>
          <a:solidFill>
            <a:schemeClr val="bg1">
              <a:lumMod val="95000"/>
            </a:schemeClr>
          </a:solidFill>
        </p:spPr>
        <p:txBody>
          <a:bodyPr wrap="square" rtlCol="0">
            <a:spAutoFit/>
          </a:bodyPr>
          <a:lstStyle/>
          <a:p>
            <a:r>
              <a:rPr lang="fr-FR" u="sng" dirty="0" smtClean="0"/>
              <a:t>L’EMM d’Ingré, c’est :</a:t>
            </a:r>
          </a:p>
          <a:p>
            <a:endParaRPr lang="fr-FR" u="sng" dirty="0" smtClean="0"/>
          </a:p>
          <a:p>
            <a:r>
              <a:rPr lang="fr-FR" dirty="0" smtClean="0"/>
              <a:t>- 231 élèves en 2020-2021</a:t>
            </a:r>
          </a:p>
          <a:p>
            <a:pPr marL="285750" indent="-285750">
              <a:buFontTx/>
              <a:buChar char="-"/>
            </a:pPr>
            <a:r>
              <a:rPr lang="fr-FR" dirty="0" smtClean="0"/>
              <a:t>151 heures d’enseignement par semaine</a:t>
            </a:r>
          </a:p>
          <a:p>
            <a:pPr marL="285750" indent="-285750">
              <a:buFontTx/>
              <a:buChar char="-"/>
            </a:pPr>
            <a:r>
              <a:rPr lang="fr-FR" dirty="0" smtClean="0"/>
              <a:t>17 enseignants</a:t>
            </a:r>
          </a:p>
          <a:p>
            <a:pPr marL="285750" indent="-285750">
              <a:buFontTx/>
              <a:buChar char="-"/>
            </a:pPr>
            <a:r>
              <a:rPr lang="fr-FR" dirty="0" smtClean="0"/>
              <a:t>15 disciplines instrumentales (bois, cuivres, cordes, polyphoniques)</a:t>
            </a:r>
          </a:p>
          <a:p>
            <a:pPr marL="285750" indent="-285750">
              <a:buFontTx/>
              <a:buChar char="-"/>
            </a:pPr>
            <a:r>
              <a:rPr lang="fr-FR" dirty="0" smtClean="0"/>
              <a:t>3 Cycles de formation musicale, </a:t>
            </a:r>
          </a:p>
          <a:p>
            <a:pPr marL="285750" indent="-285750">
              <a:buFontTx/>
              <a:buChar char="-"/>
            </a:pPr>
            <a:r>
              <a:rPr lang="fr-FR" dirty="0" smtClean="0"/>
              <a:t>15 cycles de pratiques collectives</a:t>
            </a:r>
            <a:endParaRPr lang="fr-FR" dirty="0"/>
          </a:p>
        </p:txBody>
      </p:sp>
      <p:sp>
        <p:nvSpPr>
          <p:cNvPr id="9" name="AutoShape 2" descr="Un gros chantier de rénovation sera lancé en décembre - Ingré (45140)"/>
          <p:cNvSpPr>
            <a:spLocks noChangeAspect="1" noChangeArrowheads="1"/>
          </p:cNvSpPr>
          <p:nvPr/>
        </p:nvSpPr>
        <p:spPr bwMode="auto">
          <a:xfrm>
            <a:off x="155575" y="-144463"/>
            <a:ext cx="22644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 name="Image 9"/>
          <p:cNvPicPr>
            <a:picLocks noChangeAspect="1"/>
          </p:cNvPicPr>
          <p:nvPr/>
        </p:nvPicPr>
        <p:blipFill rotWithShape="1">
          <a:blip r:embed="rId3"/>
          <a:srcRect l="17156" r="29530" b="10851"/>
          <a:stretch/>
        </p:blipFill>
        <p:spPr>
          <a:xfrm>
            <a:off x="7179276" y="3048035"/>
            <a:ext cx="3336325" cy="2547416"/>
          </a:xfrm>
          <a:prstGeom prst="rect">
            <a:avLst/>
          </a:prstGeom>
        </p:spPr>
      </p:pic>
    </p:spTree>
    <p:extLst>
      <p:ext uri="{BB962C8B-B14F-4D97-AF65-F5344CB8AC3E}">
        <p14:creationId xmlns:p14="http://schemas.microsoft.com/office/powerpoint/2010/main" val="395549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L’EXTENSION DE L’ECOLE DE MUSIQUE </a:t>
            </a:r>
            <a:r>
              <a:rPr lang="fr-FR" sz="2400" b="1" dirty="0" smtClean="0"/>
              <a:t/>
            </a:r>
            <a:br>
              <a:rPr lang="fr-FR" sz="2400" b="1" dirty="0" smtClean="0"/>
            </a:br>
            <a:r>
              <a:rPr lang="fr-FR" sz="2200" i="1" dirty="0" smtClean="0"/>
              <a:t/>
            </a:r>
            <a:br>
              <a:rPr lang="fr-FR" sz="2200" i="1" dirty="0" smtClean="0"/>
            </a:br>
            <a:r>
              <a:rPr lang="fr-FR" sz="2400" i="1" dirty="0">
                <a:solidFill>
                  <a:srgbClr val="002060"/>
                </a:solidFill>
                <a:latin typeface="+mn-lt"/>
              </a:rPr>
              <a:t>Pla</a:t>
            </a:r>
            <a:r>
              <a:rPr lang="fr-FR" sz="2400" i="1" dirty="0" smtClean="0">
                <a:solidFill>
                  <a:srgbClr val="002060"/>
                </a:solidFill>
                <a:latin typeface="+mn-lt"/>
              </a:rPr>
              <a:t>n</a:t>
            </a:r>
            <a:r>
              <a:rPr lang="fr-FR" sz="2200" i="1" dirty="0"/>
              <a:t/>
            </a:r>
            <a:br>
              <a:rPr lang="fr-FR" sz="2200" i="1" dirty="0"/>
            </a:br>
            <a:r>
              <a:rPr lang="fr-FR" sz="2400" dirty="0" smtClean="0">
                <a:latin typeface="+mn-lt"/>
              </a:rPr>
              <a:t/>
            </a:r>
            <a:br>
              <a:rPr lang="fr-FR" sz="2400" dirty="0" smtClean="0">
                <a:latin typeface="+mn-lt"/>
              </a:rPr>
            </a:br>
            <a:r>
              <a:rPr lang="fr-FR" sz="2400" dirty="0" smtClean="0">
                <a:latin typeface="+mn-lt"/>
              </a:rPr>
              <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6" name="Image 5"/>
          <p:cNvPicPr>
            <a:picLocks noChangeAspect="1"/>
          </p:cNvPicPr>
          <p:nvPr/>
        </p:nvPicPr>
        <p:blipFill>
          <a:blip r:embed="rId3"/>
          <a:stretch>
            <a:fillRect/>
          </a:stretch>
        </p:blipFill>
        <p:spPr>
          <a:xfrm>
            <a:off x="3627673" y="851956"/>
            <a:ext cx="6504867" cy="4664845"/>
          </a:xfrm>
          <a:prstGeom prst="rect">
            <a:avLst/>
          </a:prstGeom>
        </p:spPr>
      </p:pic>
    </p:spTree>
    <p:extLst>
      <p:ext uri="{BB962C8B-B14F-4D97-AF65-F5344CB8AC3E}">
        <p14:creationId xmlns:p14="http://schemas.microsoft.com/office/powerpoint/2010/main" val="3297577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L’EXTENSION DE LA SCENE DE LA SALLE BRICE FOUQUET :</a:t>
            </a:r>
            <a:r>
              <a:rPr lang="fr-FR" sz="2400" b="1" dirty="0" smtClean="0"/>
              <a:t/>
            </a:r>
            <a:br>
              <a:rPr lang="fr-FR" sz="2400" b="1" dirty="0" smtClean="0"/>
            </a:br>
            <a:r>
              <a:rPr lang="fr-FR" sz="2200" i="1" dirty="0" smtClean="0"/>
              <a:t/>
            </a:r>
            <a:br>
              <a:rPr lang="fr-FR" sz="2200" i="1" dirty="0" smtClean="0"/>
            </a:br>
            <a:r>
              <a:rPr lang="fr-FR" sz="2400" i="1" dirty="0" smtClean="0">
                <a:solidFill>
                  <a:srgbClr val="002060"/>
                </a:solidFill>
                <a:latin typeface="+mn-lt"/>
              </a:rPr>
              <a:t>Pourquoi ?</a:t>
            </a:r>
            <a:r>
              <a:rPr lang="fr-FR" sz="2200" i="1" dirty="0"/>
              <a:t/>
            </a:r>
            <a:br>
              <a:rPr lang="fr-FR" sz="2200" i="1" dirty="0"/>
            </a:br>
            <a:r>
              <a:rPr lang="fr-FR" sz="2000" dirty="0">
                <a:latin typeface="+mn-lt"/>
              </a:rPr>
              <a:t/>
            </a:r>
            <a:br>
              <a:rPr lang="fr-FR" sz="2000" dirty="0">
                <a:latin typeface="+mn-lt"/>
              </a:rPr>
            </a:br>
            <a:r>
              <a:rPr lang="fr-FR" sz="2000" dirty="0" smtClean="0">
                <a:latin typeface="+mn-lt"/>
              </a:rPr>
              <a:t>	</a:t>
            </a:r>
            <a:r>
              <a:rPr lang="fr-FR" sz="2400" dirty="0" smtClean="0">
                <a:latin typeface="+mn-lt"/>
              </a:rPr>
              <a:t>       Un espace scénique trop petit (18 x 5 m), très contraignant pour les choix de</a:t>
            </a:r>
            <a:br>
              <a:rPr lang="fr-FR" sz="2400" dirty="0" smtClean="0">
                <a:latin typeface="+mn-lt"/>
              </a:rPr>
            </a:br>
            <a:r>
              <a:rPr lang="fr-FR" sz="2400" dirty="0">
                <a:latin typeface="+mn-lt"/>
              </a:rPr>
              <a:t> </a:t>
            </a:r>
            <a:r>
              <a:rPr lang="fr-FR" sz="2400" dirty="0" smtClean="0">
                <a:latin typeface="+mn-lt"/>
              </a:rPr>
              <a:t>               programmation</a:t>
            </a:r>
            <a:r>
              <a:rPr lang="fr-FR" sz="2400" dirty="0"/>
              <a:t/>
            </a:r>
            <a:br>
              <a:rPr lang="fr-FR" sz="2400" dirty="0"/>
            </a:br>
            <a:r>
              <a:rPr lang="fr-FR" sz="2400" dirty="0" smtClean="0"/>
              <a:t/>
            </a:r>
            <a:br>
              <a:rPr lang="fr-FR" sz="2400" dirty="0" smtClean="0"/>
            </a:br>
            <a:r>
              <a:rPr lang="fr-FR" sz="2400" dirty="0"/>
              <a:t>	 </a:t>
            </a:r>
            <a:r>
              <a:rPr lang="fr-FR" sz="2400" dirty="0" smtClean="0"/>
              <a:t>       </a:t>
            </a:r>
            <a:r>
              <a:rPr lang="fr-FR" sz="2400" b="1" dirty="0" smtClean="0"/>
              <a:t>Une problématique de sécurité pour l’accès à la passerelle de face aux dessus 	  	        des gradins</a:t>
            </a:r>
            <a:br>
              <a:rPr lang="fr-FR" sz="2400" b="1" dirty="0" smtClean="0"/>
            </a:br>
            <a:r>
              <a:rPr lang="fr-FR" sz="2400" b="1" dirty="0" smtClean="0"/>
              <a:t/>
            </a:r>
            <a:br>
              <a:rPr lang="fr-FR" sz="2400" b="1" dirty="0" smtClean="0"/>
            </a:br>
            <a:r>
              <a:rPr lang="fr-FR" sz="2400" b="1" dirty="0" smtClean="0"/>
              <a:t>	        Une distribution à revoir sur les espaces connexes de la scène : arrière scène, 		         loges, stockages, bureau du régisseur, …</a:t>
            </a:r>
            <a:r>
              <a:rPr lang="fr-FR" sz="2400" dirty="0"/>
              <a:t/>
            </a:r>
            <a:br>
              <a:rPr lang="fr-FR" sz="2400" dirty="0"/>
            </a:br>
            <a:r>
              <a:rPr lang="fr-FR" sz="2400" dirty="0" smtClean="0"/>
              <a:t>	</a:t>
            </a:r>
            <a:r>
              <a:rPr lang="fr-FR" sz="2400" dirty="0"/>
              <a:t/>
            </a:r>
            <a:br>
              <a:rPr lang="fr-FR" sz="2400" dirty="0"/>
            </a:br>
            <a:r>
              <a:rPr lang="fr-FR" sz="2400" dirty="0"/>
              <a:t/>
            </a:r>
            <a:br>
              <a:rPr lang="fr-FR" sz="2400" dirty="0"/>
            </a:br>
            <a:r>
              <a:rPr lang="fr-FR" sz="2000" dirty="0"/>
              <a:t/>
            </a:r>
            <a:br>
              <a:rPr lang="fr-FR" sz="2000" dirty="0"/>
            </a:br>
            <a:r>
              <a:rPr lang="fr-FR" sz="2000" dirty="0"/>
              <a:t>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
        <p:nvSpPr>
          <p:cNvPr id="3" name="Flèche droite 2"/>
          <p:cNvSpPr/>
          <p:nvPr/>
        </p:nvSpPr>
        <p:spPr>
          <a:xfrm>
            <a:off x="1086929" y="1518248"/>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6" name="Flèche droite 5"/>
          <p:cNvSpPr/>
          <p:nvPr/>
        </p:nvSpPr>
        <p:spPr>
          <a:xfrm>
            <a:off x="1086928" y="2560576"/>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7" name="Flèche droite 6"/>
          <p:cNvSpPr/>
          <p:nvPr/>
        </p:nvSpPr>
        <p:spPr>
          <a:xfrm>
            <a:off x="1086928" y="3525885"/>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276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a:solidFill>
                  <a:schemeClr val="accent5">
                    <a:lumMod val="50000"/>
                  </a:schemeClr>
                </a:solidFill>
              </a:rPr>
              <a:t>L’EXTENSION DE LA SCENE DE LA SALLE BRICE </a:t>
            </a:r>
            <a:r>
              <a:rPr lang="fr-FR" sz="2400" b="1" i="1" u="sng" dirty="0" smtClean="0">
                <a:solidFill>
                  <a:schemeClr val="accent5">
                    <a:lumMod val="50000"/>
                  </a:schemeClr>
                </a:solidFill>
              </a:rPr>
              <a:t>FOUQUET (environ 450 m²) </a:t>
            </a:r>
            <a:r>
              <a:rPr lang="fr-FR" sz="2400" b="1" i="1" u="sng" dirty="0">
                <a:solidFill>
                  <a:schemeClr val="accent5">
                    <a:lumMod val="50000"/>
                  </a:schemeClr>
                </a:solidFill>
              </a:rPr>
              <a:t>:</a:t>
            </a:r>
            <a:r>
              <a:rPr lang="fr-FR" sz="2400" b="1" dirty="0"/>
              <a:t/>
            </a:r>
            <a:br>
              <a:rPr lang="fr-FR" sz="2400" b="1" dirty="0"/>
            </a:br>
            <a:r>
              <a:rPr lang="fr-FR" sz="2200" i="1" dirty="0" smtClean="0"/>
              <a:t/>
            </a:r>
            <a:br>
              <a:rPr lang="fr-FR" sz="2200" i="1" dirty="0" smtClean="0"/>
            </a:br>
            <a:r>
              <a:rPr lang="fr-FR" sz="2400" i="1" dirty="0" smtClean="0">
                <a:solidFill>
                  <a:srgbClr val="002060"/>
                </a:solidFill>
                <a:latin typeface="+mn-lt"/>
              </a:rPr>
              <a:t>Les besoins</a:t>
            </a:r>
            <a:r>
              <a:rPr lang="fr-FR" sz="2400" i="1" dirty="0">
                <a:solidFill>
                  <a:srgbClr val="002060"/>
                </a:solidFill>
                <a:latin typeface="+mn-lt"/>
              </a:rPr>
              <a:t> </a:t>
            </a:r>
            <a:r>
              <a:rPr lang="fr-FR" sz="2400" i="1" dirty="0" smtClean="0">
                <a:solidFill>
                  <a:srgbClr val="002060"/>
                </a:solidFill>
                <a:latin typeface="+mn-lt"/>
              </a:rPr>
              <a:t>principaux sont :</a:t>
            </a:r>
            <a:r>
              <a:rPr lang="fr-FR" sz="2200" i="1" dirty="0"/>
              <a:t/>
            </a:r>
            <a:br>
              <a:rPr lang="fr-FR" sz="2200" i="1" dirty="0"/>
            </a:br>
            <a:r>
              <a:rPr lang="fr-FR" sz="2200" i="1" dirty="0" smtClean="0"/>
              <a:t> </a:t>
            </a:r>
            <a:r>
              <a:rPr lang="fr-FR" sz="2400" dirty="0" smtClean="0">
                <a:latin typeface="+mn-lt"/>
              </a:rPr>
              <a:t/>
            </a:r>
            <a:br>
              <a:rPr lang="fr-FR" sz="2400" dirty="0" smtClean="0">
                <a:latin typeface="+mn-lt"/>
              </a:rPr>
            </a:br>
            <a:r>
              <a:rPr lang="fr-FR" sz="2400" dirty="0" smtClean="0">
                <a:latin typeface="+mn-lt"/>
              </a:rPr>
              <a:t>- une scène d’environ 220 m²</a:t>
            </a:r>
            <a:br>
              <a:rPr lang="fr-FR" sz="2400" dirty="0" smtClean="0">
                <a:latin typeface="+mn-lt"/>
              </a:rPr>
            </a:br>
            <a:r>
              <a:rPr lang="fr-FR" sz="2400" dirty="0" smtClean="0">
                <a:latin typeface="+mn-lt"/>
              </a:rPr>
              <a:t>- un dégagement de scène</a:t>
            </a:r>
            <a:br>
              <a:rPr lang="fr-FR" sz="2400" dirty="0" smtClean="0">
                <a:latin typeface="+mn-lt"/>
              </a:rPr>
            </a:br>
            <a:r>
              <a:rPr lang="fr-FR" sz="2400" dirty="0">
                <a:latin typeface="+mn-lt"/>
              </a:rPr>
              <a:t>- </a:t>
            </a:r>
            <a:r>
              <a:rPr lang="fr-FR" sz="2400" dirty="0" smtClean="0">
                <a:latin typeface="+mn-lt"/>
              </a:rPr>
              <a:t>deux loges</a:t>
            </a:r>
            <a:br>
              <a:rPr lang="fr-FR" sz="2400" dirty="0" smtClean="0">
                <a:latin typeface="+mn-lt"/>
              </a:rPr>
            </a:br>
            <a:r>
              <a:rPr lang="fr-FR" sz="2400" dirty="0" smtClean="0">
                <a:latin typeface="+mn-lt"/>
              </a:rPr>
              <a:t>- deux locaux de rangement</a:t>
            </a:r>
            <a:br>
              <a:rPr lang="fr-FR" sz="2400" dirty="0" smtClean="0">
                <a:latin typeface="+mn-lt"/>
              </a:rPr>
            </a:br>
            <a:r>
              <a:rPr lang="fr-FR" sz="2400" dirty="0" smtClean="0">
                <a:latin typeface="+mn-lt"/>
              </a:rPr>
              <a:t>- un bureau atelier pour le régisseur </a:t>
            </a:r>
            <a:br>
              <a:rPr lang="fr-FR" sz="2400" dirty="0" smtClean="0">
                <a:latin typeface="+mn-lt"/>
              </a:rPr>
            </a:br>
            <a:r>
              <a:rPr lang="fr-FR" sz="2400" dirty="0" smtClean="0">
                <a:latin typeface="+mn-lt"/>
              </a:rPr>
              <a:t>- des locaux techniques</a:t>
            </a:r>
            <a:br>
              <a:rPr lang="fr-FR" sz="2400" dirty="0" smtClean="0">
                <a:latin typeface="+mn-lt"/>
              </a:rPr>
            </a:br>
            <a:r>
              <a:rPr lang="fr-FR" sz="2000" dirty="0"/>
              <a:t/>
            </a:r>
            <a:br>
              <a:rPr lang="fr-FR" sz="2000" dirty="0"/>
            </a:br>
            <a:r>
              <a:rPr lang="fr-FR" sz="2000" dirty="0"/>
              <a:t/>
            </a:r>
            <a:br>
              <a:rPr lang="fr-FR" sz="2000" dirty="0"/>
            </a:br>
            <a:r>
              <a:rPr lang="fr-FR" sz="2000" dirty="0" smtClean="0">
                <a:latin typeface="+mn-lt"/>
              </a:rPr>
              <a:t>Adossé à la future extension, il sera ajouté un local de stockage d’environ 200 m², dédié au service logistique de la commune, pour l’entrepose du matériel affecté aux manifestations : barnums, tables , chaises, …</a:t>
            </a:r>
            <a:br>
              <a:rPr lang="fr-FR" sz="2000" dirty="0" smtClean="0">
                <a:latin typeface="+mn-lt"/>
              </a:rPr>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Tree>
    <p:extLst>
      <p:ext uri="{BB962C8B-B14F-4D97-AF65-F5344CB8AC3E}">
        <p14:creationId xmlns:p14="http://schemas.microsoft.com/office/powerpoint/2010/main" val="3335332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a:solidFill>
                  <a:schemeClr val="accent5">
                    <a:lumMod val="50000"/>
                  </a:schemeClr>
                </a:solidFill>
              </a:rPr>
              <a:t>L’EXTENSION DE LA SCENE DE LA SALLE BRICE FOUQUET (environ 450 m²) :</a:t>
            </a:r>
            <a:r>
              <a:rPr lang="fr-FR" sz="2400" b="1" dirty="0"/>
              <a:t/>
            </a:r>
            <a:br>
              <a:rPr lang="fr-FR" sz="2400" b="1" dirty="0"/>
            </a:br>
            <a:r>
              <a:rPr lang="fr-FR" sz="2200" i="1" dirty="0" smtClean="0"/>
              <a:t/>
            </a:r>
            <a:br>
              <a:rPr lang="fr-FR" sz="2200" i="1" dirty="0" smtClean="0"/>
            </a:br>
            <a:r>
              <a:rPr lang="fr-FR" sz="2400" i="1" dirty="0" smtClean="0">
                <a:solidFill>
                  <a:srgbClr val="002060"/>
                </a:solidFill>
                <a:latin typeface="+mn-lt"/>
              </a:rPr>
              <a:t>Vue en plan - DCE:</a:t>
            </a:r>
            <a:r>
              <a:rPr lang="fr-FR" sz="2200" i="1" dirty="0"/>
              <a:t/>
            </a:r>
            <a:br>
              <a:rPr lang="fr-FR" sz="2200" i="1" dirty="0"/>
            </a:br>
            <a:r>
              <a:rPr lang="fr-FR" sz="2400" dirty="0" smtClean="0">
                <a:latin typeface="+mn-lt"/>
              </a:rPr>
              <a:t/>
            </a:r>
            <a:br>
              <a:rPr lang="fr-FR" sz="2400" dirty="0" smtClean="0">
                <a:latin typeface="+mn-lt"/>
              </a:rPr>
            </a:br>
            <a:r>
              <a:rPr lang="fr-FR" sz="2400" dirty="0" smtClean="0">
                <a:latin typeface="+mn-lt"/>
              </a:rPr>
              <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2" name="Image 1"/>
          <p:cNvPicPr>
            <a:picLocks noChangeAspect="1"/>
          </p:cNvPicPr>
          <p:nvPr/>
        </p:nvPicPr>
        <p:blipFill>
          <a:blip r:embed="rId3"/>
          <a:stretch>
            <a:fillRect/>
          </a:stretch>
        </p:blipFill>
        <p:spPr>
          <a:xfrm>
            <a:off x="3162149" y="1229007"/>
            <a:ext cx="6815031" cy="4271318"/>
          </a:xfrm>
          <a:prstGeom prst="rect">
            <a:avLst/>
          </a:prstGeom>
        </p:spPr>
      </p:pic>
    </p:spTree>
    <p:extLst>
      <p:ext uri="{BB962C8B-B14F-4D97-AF65-F5344CB8AC3E}">
        <p14:creationId xmlns:p14="http://schemas.microsoft.com/office/powerpoint/2010/main" val="1614390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LES ATTENTES DE LA VILLE D’INGRE EN TERMES DE MATERIAUX ET PROCEDES :</a:t>
            </a:r>
            <a:br>
              <a:rPr lang="fr-FR" sz="2400" b="1" i="1" u="sng" dirty="0" smtClean="0">
                <a:solidFill>
                  <a:schemeClr val="accent5">
                    <a:lumMod val="50000"/>
                  </a:schemeClr>
                </a:solidFill>
              </a:rPr>
            </a:br>
            <a:r>
              <a:rPr lang="fr-FR" sz="2400" b="1" dirty="0"/>
              <a:t/>
            </a:r>
            <a:br>
              <a:rPr lang="fr-FR" sz="2400" b="1" dirty="0"/>
            </a:br>
            <a:r>
              <a:rPr lang="fr-FR" sz="2000" dirty="0" smtClean="0">
                <a:latin typeface="+mn-lt"/>
              </a:rPr>
              <a:t>La ville d’Ingré souhaite </a:t>
            </a:r>
            <a:r>
              <a:rPr lang="fr-FR" sz="2000" dirty="0">
                <a:latin typeface="+mn-lt"/>
              </a:rPr>
              <a:t>que les bâtiments et leurs extérieurs soient respectueux de </a:t>
            </a:r>
            <a:r>
              <a:rPr lang="fr-FR" sz="2000" dirty="0" smtClean="0">
                <a:latin typeface="+mn-lt"/>
              </a:rPr>
              <a:t>l’environnement, dans le respect </a:t>
            </a:r>
            <a:r>
              <a:rPr lang="fr-FR" sz="2000" dirty="0">
                <a:latin typeface="+mn-lt"/>
              </a:rPr>
              <a:t>d</a:t>
            </a:r>
            <a:r>
              <a:rPr lang="fr-FR" sz="2000" dirty="0" smtClean="0">
                <a:latin typeface="+mn-lt"/>
              </a:rPr>
              <a:t>es </a:t>
            </a:r>
            <a:r>
              <a:rPr lang="fr-FR" sz="2000" dirty="0">
                <a:latin typeface="+mn-lt"/>
              </a:rPr>
              <a:t>principes de l’éco-conduction et du bio </a:t>
            </a:r>
            <a:r>
              <a:rPr lang="fr-FR" sz="2000" dirty="0" smtClean="0">
                <a:latin typeface="+mn-lt"/>
              </a:rPr>
              <a:t>climatisme.</a:t>
            </a:r>
            <a:br>
              <a:rPr lang="fr-FR" sz="2000" dirty="0" smtClean="0">
                <a:latin typeface="+mn-lt"/>
              </a:rPr>
            </a:br>
            <a:r>
              <a:rPr lang="fr-FR" sz="2000" dirty="0" smtClean="0">
                <a:latin typeface="+mn-lt"/>
              </a:rPr>
              <a:t/>
            </a:r>
            <a:br>
              <a:rPr lang="fr-FR" sz="2000" dirty="0" smtClean="0">
                <a:latin typeface="+mn-lt"/>
              </a:rPr>
            </a:br>
            <a:r>
              <a:rPr lang="fr-FR" sz="2000" dirty="0" smtClean="0">
                <a:latin typeface="+mn-lt"/>
              </a:rPr>
              <a:t>L’utilisation </a:t>
            </a:r>
            <a:r>
              <a:rPr lang="fr-FR" sz="2000" dirty="0">
                <a:latin typeface="+mn-lt"/>
              </a:rPr>
              <a:t>des matériaux et procédés à faible impact environnemental sur l’ensemble du </a:t>
            </a:r>
            <a:r>
              <a:rPr lang="fr-FR" sz="2000" dirty="0" smtClean="0">
                <a:latin typeface="+mn-lt"/>
              </a:rPr>
              <a:t>projet, seront privilégiés.</a:t>
            </a:r>
            <a:br>
              <a:rPr lang="fr-FR" sz="2000" dirty="0" smtClean="0">
                <a:latin typeface="+mn-lt"/>
              </a:rPr>
            </a:br>
            <a:r>
              <a:rPr lang="fr-FR" sz="2400" dirty="0">
                <a:latin typeface="+mn-lt"/>
              </a:rPr>
              <a:t/>
            </a:r>
            <a:br>
              <a:rPr lang="fr-FR" sz="2400" dirty="0">
                <a:latin typeface="+mn-lt"/>
              </a:rPr>
            </a:br>
            <a:r>
              <a:rPr lang="fr-FR" sz="2000" dirty="0">
                <a:latin typeface="+mn-lt"/>
              </a:rPr>
              <a:t>Pour la construction neuve de la médiathèque-ludothèque, le maître d’ouvrage </a:t>
            </a:r>
            <a:r>
              <a:rPr lang="fr-FR" sz="2000" dirty="0" smtClean="0">
                <a:latin typeface="+mn-lt"/>
              </a:rPr>
              <a:t>souhaite un </a:t>
            </a:r>
            <a:r>
              <a:rPr lang="fr-FR" sz="2000" dirty="0">
                <a:latin typeface="+mn-lt"/>
              </a:rPr>
              <a:t>bâtiment en structure bois et une isolation en matériaux </a:t>
            </a:r>
            <a:r>
              <a:rPr lang="fr-FR" sz="2000" dirty="0" smtClean="0">
                <a:latin typeface="+mn-lt"/>
              </a:rPr>
              <a:t>biosourcés.</a:t>
            </a:r>
            <a:br>
              <a:rPr lang="fr-FR" sz="2000" dirty="0" smtClean="0">
                <a:latin typeface="+mn-lt"/>
              </a:rPr>
            </a:br>
            <a:r>
              <a:rPr lang="fr-FR" sz="2000" dirty="0" smtClean="0">
                <a:latin typeface="+mn-lt"/>
              </a:rPr>
              <a:t/>
            </a:r>
            <a:br>
              <a:rPr lang="fr-FR" sz="2000" dirty="0" smtClean="0">
                <a:latin typeface="+mn-lt"/>
              </a:rPr>
            </a:br>
            <a:r>
              <a:rPr lang="fr-FR" sz="2000" dirty="0" smtClean="0">
                <a:latin typeface="+mn-lt"/>
              </a:rPr>
              <a:t>Les </a:t>
            </a:r>
            <a:r>
              <a:rPr lang="fr-FR" sz="2000" dirty="0">
                <a:latin typeface="+mn-lt"/>
              </a:rPr>
              <a:t>filières en circuits courts devront être encouragées autant que possible. </a:t>
            </a:r>
            <a:r>
              <a:rPr lang="fr-FR" sz="2000" dirty="0" smtClean="0">
                <a:latin typeface="+mn-lt"/>
              </a:rPr>
              <a:t/>
            </a:r>
            <a:br>
              <a:rPr lang="fr-FR" sz="2000" dirty="0" smtClean="0">
                <a:latin typeface="+mn-lt"/>
              </a:rPr>
            </a:br>
            <a:r>
              <a:rPr lang="fr-FR" sz="2000" dirty="0">
                <a:latin typeface="+mn-lt"/>
              </a:rPr>
              <a:t/>
            </a:r>
            <a:br>
              <a:rPr lang="fr-FR" sz="2000" dirty="0">
                <a:latin typeface="+mn-lt"/>
              </a:rPr>
            </a:br>
            <a:r>
              <a:rPr lang="fr-FR" sz="2000" dirty="0" smtClean="0">
                <a:latin typeface="+mn-lt"/>
              </a:rPr>
              <a:t>Des systèmes </a:t>
            </a:r>
            <a:r>
              <a:rPr lang="fr-FR" sz="2000" dirty="0">
                <a:latin typeface="+mn-lt"/>
              </a:rPr>
              <a:t>favorisant la biodiversité sur le </a:t>
            </a:r>
            <a:r>
              <a:rPr lang="fr-FR" sz="2000" dirty="0" smtClean="0">
                <a:latin typeface="+mn-lt"/>
              </a:rPr>
              <a:t>site seront mis en œuvre : </a:t>
            </a:r>
            <a:br>
              <a:rPr lang="fr-FR" sz="2000" dirty="0" smtClean="0">
                <a:latin typeface="+mn-lt"/>
              </a:rPr>
            </a:br>
            <a:r>
              <a:rPr lang="fr-FR" sz="2000" dirty="0">
                <a:latin typeface="+mn-lt"/>
              </a:rPr>
              <a:t/>
            </a:r>
            <a:br>
              <a:rPr lang="fr-FR" sz="2000" dirty="0">
                <a:latin typeface="+mn-lt"/>
              </a:rPr>
            </a:br>
            <a:r>
              <a:rPr lang="fr-FR" sz="2000" dirty="0" smtClean="0">
                <a:latin typeface="+mn-lt"/>
              </a:rPr>
              <a:t>L’imperméabilisation </a:t>
            </a:r>
            <a:r>
              <a:rPr lang="fr-FR" sz="2000" dirty="0">
                <a:latin typeface="+mn-lt"/>
              </a:rPr>
              <a:t>du sol </a:t>
            </a:r>
            <a:r>
              <a:rPr lang="fr-FR" sz="2000" dirty="0" smtClean="0">
                <a:latin typeface="+mn-lt"/>
              </a:rPr>
              <a:t>sera limitée </a:t>
            </a:r>
            <a:r>
              <a:rPr lang="fr-FR" sz="2000" dirty="0">
                <a:latin typeface="+mn-lt"/>
              </a:rPr>
              <a:t>et des systèmes </a:t>
            </a:r>
            <a:r>
              <a:rPr lang="fr-FR" sz="2000" dirty="0" smtClean="0">
                <a:latin typeface="+mn-lt"/>
              </a:rPr>
              <a:t>de récupérateurs </a:t>
            </a:r>
            <a:r>
              <a:rPr lang="fr-FR" sz="2000" dirty="0">
                <a:latin typeface="+mn-lt"/>
              </a:rPr>
              <a:t>d’eau de </a:t>
            </a:r>
            <a:r>
              <a:rPr lang="fr-FR" sz="2000" dirty="0" smtClean="0">
                <a:latin typeface="+mn-lt"/>
              </a:rPr>
              <a:t>pluie</a:t>
            </a:r>
            <a:r>
              <a:rPr lang="fr-FR" sz="2000" dirty="0">
                <a:latin typeface="+mn-lt"/>
              </a:rPr>
              <a:t> </a:t>
            </a:r>
            <a:r>
              <a:rPr lang="fr-FR" sz="2000" dirty="0" smtClean="0">
                <a:latin typeface="+mn-lt"/>
              </a:rPr>
              <a:t>seront implantés.</a:t>
            </a:r>
            <a:br>
              <a:rPr lang="fr-FR" sz="2000" dirty="0" smtClean="0">
                <a:latin typeface="+mn-lt"/>
              </a:rPr>
            </a:br>
            <a:r>
              <a:rPr lang="fr-FR" sz="2000" dirty="0" smtClean="0">
                <a:latin typeface="+mn-lt"/>
              </a:rPr>
              <a:t/>
            </a:r>
            <a:br>
              <a:rPr lang="fr-FR" sz="2000" dirty="0" smtClean="0">
                <a:latin typeface="+mn-lt"/>
              </a:rPr>
            </a:br>
            <a:endParaRPr lang="fr-FR" sz="2000" dirty="0">
              <a:latin typeface="+mn-lt"/>
            </a:endParaRPr>
          </a:p>
        </p:txBody>
      </p:sp>
    </p:spTree>
    <p:extLst>
      <p:ext uri="{BB962C8B-B14F-4D97-AF65-F5344CB8AC3E}">
        <p14:creationId xmlns:p14="http://schemas.microsoft.com/office/powerpoint/2010/main" val="1031301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1186774" y="165369"/>
            <a:ext cx="9666052" cy="5184843"/>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LE CONTEXTE </a:t>
            </a:r>
            <a:r>
              <a:rPr lang="fr-FR" sz="2400" b="1" dirty="0" smtClean="0">
                <a:solidFill>
                  <a:schemeClr val="accent5">
                    <a:lumMod val="50000"/>
                  </a:schemeClr>
                </a:solidFill>
              </a:rPr>
              <a:t>:</a:t>
            </a:r>
            <a:r>
              <a:rPr lang="fr-FR" sz="2400" b="1" dirty="0" smtClean="0"/>
              <a:t/>
            </a:r>
            <a:br>
              <a:rPr lang="fr-FR" sz="2400" b="1" dirty="0" smtClean="0"/>
            </a:br>
            <a:r>
              <a:rPr lang="fr-FR" sz="2400" b="1" dirty="0" smtClean="0"/>
              <a:t/>
            </a:r>
            <a:br>
              <a:rPr lang="fr-FR" sz="2400" b="1" dirty="0" smtClean="0"/>
            </a:br>
            <a:r>
              <a:rPr lang="fr-FR" sz="2200" i="1" dirty="0" smtClean="0"/>
              <a:t/>
            </a:r>
            <a:br>
              <a:rPr lang="fr-FR" sz="2200" i="1" dirty="0" smtClean="0"/>
            </a:br>
            <a:r>
              <a:rPr lang="fr-FR" sz="2000" dirty="0">
                <a:latin typeface="+mn-lt"/>
              </a:rPr>
              <a:t>Jouissant d’un cadre de vie privilégié aux portes de l’agglomération orléanaise, la ville d’Ingré est une commune très attractive qui connaît un essor démographique continu depuis plusieurs </a:t>
            </a:r>
            <a:r>
              <a:rPr lang="fr-FR" sz="2000" dirty="0" smtClean="0">
                <a:latin typeface="+mn-lt"/>
              </a:rPr>
              <a:t>décennies.</a:t>
            </a:r>
            <a:br>
              <a:rPr lang="fr-FR" sz="2000" dirty="0" smtClean="0">
                <a:latin typeface="+mn-lt"/>
              </a:rPr>
            </a:br>
            <a:r>
              <a:rPr lang="fr-FR" sz="2000" dirty="0" smtClean="0">
                <a:latin typeface="+mn-lt"/>
              </a:rPr>
              <a:t/>
            </a:r>
            <a:br>
              <a:rPr lang="fr-FR" sz="2000" dirty="0" smtClean="0">
                <a:latin typeface="+mn-lt"/>
              </a:rPr>
            </a:br>
            <a:r>
              <a:rPr lang="fr-FR" sz="2000" dirty="0" smtClean="0">
                <a:latin typeface="+mn-lt"/>
              </a:rPr>
              <a:t>Un </a:t>
            </a:r>
            <a:r>
              <a:rPr lang="fr-FR" sz="2000" dirty="0">
                <a:latin typeface="+mn-lt"/>
              </a:rPr>
              <a:t>des atouts du territoire communal réside dans la Plaine de Bel Air, constituant à la fois le poumon vert de la ville grâce à son lac et son espace boisé et le cœur des activités de loisirs de la commune avec la présence de nombreux équipements sportifs, associatifs, festifs et culturels regroupés au sein d’un même espace</a:t>
            </a:r>
            <a:r>
              <a:rPr lang="fr-FR" sz="2000" dirty="0" smtClean="0">
                <a:latin typeface="+mn-lt"/>
              </a:rPr>
              <a:t>.</a:t>
            </a:r>
            <a:br>
              <a:rPr lang="fr-FR" sz="2000" dirty="0" smtClean="0">
                <a:latin typeface="+mn-lt"/>
              </a:rPr>
            </a:br>
            <a:r>
              <a:rPr lang="fr-FR" sz="2000" dirty="0">
                <a:latin typeface="+mn-lt"/>
              </a:rPr>
              <a:t/>
            </a:r>
            <a:br>
              <a:rPr lang="fr-FR" sz="2000" dirty="0">
                <a:latin typeface="+mn-lt"/>
              </a:rPr>
            </a:br>
            <a:r>
              <a:rPr lang="fr-FR" sz="2000" dirty="0" smtClean="0">
                <a:latin typeface="+mn-lt"/>
              </a:rPr>
              <a:t>Soucieuse </a:t>
            </a:r>
            <a:r>
              <a:rPr lang="fr-FR" sz="2000" dirty="0">
                <a:latin typeface="+mn-lt"/>
              </a:rPr>
              <a:t>d’offrir à ses habitants des équipements publics de qualité, la municipalité s’est engagée dans la requalification de son offre culturelle, tout en mettant en valeur le patrimoine historique et paysager de son territoire. En témoigne l’installation récente de l’école de musique au sein du Château de Bel Air</a:t>
            </a:r>
            <a:r>
              <a:rPr lang="fr-FR" sz="2000" dirty="0" smtClean="0">
                <a:latin typeface="+mn-lt"/>
              </a:rPr>
              <a:t>.</a:t>
            </a:r>
            <a:br>
              <a:rPr lang="fr-FR" sz="2000" dirty="0" smtClean="0">
                <a:latin typeface="+mn-lt"/>
              </a:rPr>
            </a:br>
            <a:r>
              <a:rPr lang="fr-FR" sz="2000" dirty="0"/>
              <a:t/>
            </a:r>
            <a:br>
              <a:rPr lang="fr-FR" sz="2000" dirty="0"/>
            </a:br>
            <a:r>
              <a:rPr lang="fr-FR" sz="2000" dirty="0" smtClean="0"/>
              <a:t> </a:t>
            </a: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Tree>
    <p:extLst>
      <p:ext uri="{BB962C8B-B14F-4D97-AF65-F5344CB8AC3E}">
        <p14:creationId xmlns:p14="http://schemas.microsoft.com/office/powerpoint/2010/main" val="10336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Arial" panose="020B0604020202020204" pitchFamily="34" charset="0"/>
              <a:buChar char="•"/>
            </a:pPr>
            <a:r>
              <a:rPr lang="fr-FR" sz="2400" b="1" i="1" u="sng" dirty="0" smtClean="0">
                <a:solidFill>
                  <a:schemeClr val="accent5">
                    <a:lumMod val="50000"/>
                  </a:schemeClr>
                </a:solidFill>
              </a:rPr>
              <a:t>LA REPONSE ARCHITECTURALE DU LAUREAT DU CONCOURS :</a:t>
            </a:r>
            <a:br>
              <a:rPr lang="fr-FR" sz="2400" b="1" i="1" u="sng" dirty="0" smtClean="0">
                <a:solidFill>
                  <a:schemeClr val="accent5">
                    <a:lumMod val="50000"/>
                  </a:schemeClr>
                </a:solidFill>
              </a:rPr>
            </a:br>
            <a:r>
              <a:rPr lang="fr-FR" sz="2000" dirty="0" smtClean="0">
                <a:latin typeface="+mn-lt"/>
              </a:rPr>
              <a:t/>
            </a:r>
            <a:br>
              <a:rPr lang="fr-FR" sz="2000" dirty="0" smtClean="0">
                <a:latin typeface="+mn-lt"/>
              </a:rPr>
            </a:br>
            <a:r>
              <a:rPr lang="fr-FR" sz="2000" b="1" dirty="0" smtClean="0">
                <a:latin typeface="+mn-lt"/>
              </a:rPr>
              <a:t>L’unité du </a:t>
            </a:r>
            <a:r>
              <a:rPr lang="fr-FR" sz="2000" b="1" dirty="0">
                <a:latin typeface="+mn-lt"/>
              </a:rPr>
              <a:t>projet tient à l’identité simple des volumes, des modénatures et des matériaux de construction : </a:t>
            </a:r>
            <a:r>
              <a:rPr lang="fr-FR" sz="2000" b="1" dirty="0" smtClean="0">
                <a:latin typeface="+mn-lt"/>
              </a:rPr>
              <a:t/>
            </a:r>
            <a:br>
              <a:rPr lang="fr-FR" sz="2000" b="1" dirty="0" smtClean="0">
                <a:latin typeface="+mn-lt"/>
              </a:rPr>
            </a:br>
            <a:r>
              <a:rPr lang="fr-FR" sz="2000" dirty="0" smtClean="0">
                <a:latin typeface="+mn-lt"/>
              </a:rPr>
              <a:t/>
            </a:r>
            <a:br>
              <a:rPr lang="fr-FR" sz="2000" dirty="0" smtClean="0">
                <a:latin typeface="+mn-lt"/>
              </a:rPr>
            </a:br>
            <a:r>
              <a:rPr lang="fr-FR" sz="2000" dirty="0" smtClean="0">
                <a:latin typeface="+mn-lt"/>
              </a:rPr>
              <a:t> - </a:t>
            </a:r>
            <a:r>
              <a:rPr lang="fr-FR" sz="2000" dirty="0">
                <a:latin typeface="+mn-lt"/>
              </a:rPr>
              <a:t>A l’extérieur : pérennité et noblesse institutionnelle des façades de pierres et des </a:t>
            </a:r>
            <a:r>
              <a:rPr lang="fr-FR" sz="2000" dirty="0" smtClean="0">
                <a:latin typeface="+mn-lt"/>
              </a:rPr>
              <a:t>toitures</a:t>
            </a:r>
            <a:br>
              <a:rPr lang="fr-FR" sz="2000" dirty="0" smtClean="0">
                <a:latin typeface="+mn-lt"/>
              </a:rPr>
            </a:br>
            <a:r>
              <a:rPr lang="fr-FR" sz="2000" dirty="0">
                <a:latin typeface="+mn-lt"/>
              </a:rPr>
              <a:t> </a:t>
            </a:r>
            <a:r>
              <a:rPr lang="fr-FR" sz="2000" dirty="0" smtClean="0">
                <a:latin typeface="+mn-lt"/>
              </a:rPr>
              <a:t>  d’ardoises</a:t>
            </a:r>
            <a:br>
              <a:rPr lang="fr-FR" sz="2000" dirty="0" smtClean="0">
                <a:latin typeface="+mn-lt"/>
              </a:rPr>
            </a:br>
            <a:r>
              <a:rPr lang="fr-FR" sz="2000" dirty="0" smtClean="0">
                <a:latin typeface="+mn-lt"/>
              </a:rPr>
              <a:t> - </a:t>
            </a:r>
            <a:r>
              <a:rPr lang="fr-FR" sz="2000" dirty="0">
                <a:latin typeface="+mn-lt"/>
              </a:rPr>
              <a:t>A l’intérieur : prépondérance du bois massif assurant confort, chaleur et intimité</a:t>
            </a:r>
            <a:r>
              <a:rPr lang="fr-FR" sz="2000" dirty="0" smtClean="0">
                <a:latin typeface="+mn-lt"/>
              </a:rPr>
              <a:t>.</a:t>
            </a:r>
            <a:br>
              <a:rPr lang="fr-FR" sz="2000" dirty="0" smtClean="0">
                <a:latin typeface="+mn-lt"/>
              </a:rPr>
            </a:br>
            <a:r>
              <a:rPr lang="fr-FR" sz="2000" dirty="0">
                <a:latin typeface="+mn-lt"/>
              </a:rPr>
              <a:t/>
            </a:r>
            <a:br>
              <a:rPr lang="fr-FR" sz="2000" dirty="0">
                <a:latin typeface="+mn-lt"/>
              </a:rPr>
            </a:br>
            <a:r>
              <a:rPr lang="fr-FR" sz="2000" b="1" dirty="0" smtClean="0">
                <a:latin typeface="+mn-lt"/>
              </a:rPr>
              <a:t>Au-delà </a:t>
            </a:r>
            <a:r>
              <a:rPr lang="fr-FR" sz="2000" b="1" dirty="0">
                <a:latin typeface="+mn-lt"/>
              </a:rPr>
              <a:t>de la végétalisation généreuse du site, les constructions seront exemplaires quant à leur impact environnemental et anticiperont le futur référentiel RE 2020 </a:t>
            </a:r>
            <a:r>
              <a:rPr lang="fr-FR" sz="2000" b="1" dirty="0" smtClean="0">
                <a:latin typeface="+mn-lt"/>
              </a:rPr>
              <a:t>:</a:t>
            </a:r>
            <a:br>
              <a:rPr lang="fr-FR" sz="2000" b="1" dirty="0" smtClean="0">
                <a:latin typeface="+mn-lt"/>
              </a:rPr>
            </a:br>
            <a:r>
              <a:rPr lang="fr-FR" sz="2000" b="1" dirty="0" smtClean="0">
                <a:latin typeface="+mn-lt"/>
              </a:rPr>
              <a:t/>
            </a:r>
            <a:br>
              <a:rPr lang="fr-FR" sz="2000" b="1" dirty="0" smtClean="0">
                <a:latin typeface="+mn-lt"/>
              </a:rPr>
            </a:br>
            <a:r>
              <a:rPr lang="fr-FR" sz="2000" dirty="0" smtClean="0">
                <a:latin typeface="+mn-lt"/>
              </a:rPr>
              <a:t> </a:t>
            </a:r>
            <a:r>
              <a:rPr lang="fr-FR" sz="2000" dirty="0">
                <a:latin typeface="+mn-lt"/>
              </a:rPr>
              <a:t>- Démarche de conception passive limitant les consommations de chauffage et gage de confort </a:t>
            </a:r>
            <a:r>
              <a:rPr lang="fr-FR" sz="2000" dirty="0" smtClean="0">
                <a:latin typeface="+mn-lt"/>
              </a:rPr>
              <a:t>d’été</a:t>
            </a:r>
            <a:br>
              <a:rPr lang="fr-FR" sz="2000" dirty="0" smtClean="0">
                <a:latin typeface="+mn-lt"/>
              </a:rPr>
            </a:br>
            <a:r>
              <a:rPr lang="fr-FR" sz="2000" dirty="0">
                <a:latin typeface="+mn-lt"/>
              </a:rPr>
              <a:t> </a:t>
            </a:r>
            <a:r>
              <a:rPr lang="fr-FR" sz="2000" dirty="0" smtClean="0">
                <a:latin typeface="+mn-lt"/>
              </a:rPr>
              <a:t>   </a:t>
            </a:r>
            <a:r>
              <a:rPr lang="fr-FR" sz="2000" dirty="0">
                <a:latin typeface="+mn-lt"/>
              </a:rPr>
              <a:t>sans </a:t>
            </a:r>
            <a:r>
              <a:rPr lang="fr-FR" sz="2000" dirty="0" smtClean="0">
                <a:latin typeface="+mn-lt"/>
              </a:rPr>
              <a:t>climatisation</a:t>
            </a:r>
            <a:br>
              <a:rPr lang="fr-FR" sz="2000" dirty="0" smtClean="0">
                <a:latin typeface="+mn-lt"/>
              </a:rPr>
            </a:br>
            <a:r>
              <a:rPr lang="fr-FR" sz="2000" dirty="0" smtClean="0">
                <a:latin typeface="+mn-lt"/>
              </a:rPr>
              <a:t> - </a:t>
            </a:r>
            <a:r>
              <a:rPr lang="fr-FR" sz="2000" dirty="0">
                <a:latin typeface="+mn-lt"/>
              </a:rPr>
              <a:t>Emploi de matériaux durables, biosourcés et issus de circuits courts : </a:t>
            </a:r>
            <a:r>
              <a:rPr lang="fr-FR" sz="2000" dirty="0" smtClean="0">
                <a:latin typeface="+mn-lt"/>
              </a:rPr>
              <a:t>isolants en</a:t>
            </a:r>
            <a:r>
              <a:rPr lang="fr-FR" sz="2000" dirty="0">
                <a:latin typeface="+mn-lt"/>
              </a:rPr>
              <a:t> </a:t>
            </a:r>
            <a:r>
              <a:rPr lang="fr-FR" sz="2000" dirty="0" smtClean="0">
                <a:latin typeface="+mn-lt"/>
              </a:rPr>
              <a:t>fibres </a:t>
            </a:r>
            <a:r>
              <a:rPr lang="fr-FR" sz="2000" dirty="0">
                <a:latin typeface="+mn-lt"/>
              </a:rPr>
              <a:t>naturelles végétales, caissons bois-paille en </a:t>
            </a:r>
            <a:r>
              <a:rPr lang="fr-FR" sz="2000" dirty="0" smtClean="0">
                <a:latin typeface="+mn-lt"/>
              </a:rPr>
              <a:t>toitures</a:t>
            </a:r>
            <a:br>
              <a:rPr lang="fr-FR" sz="2000" dirty="0" smtClean="0">
                <a:latin typeface="+mn-lt"/>
              </a:rPr>
            </a:br>
            <a:r>
              <a:rPr lang="fr-FR" sz="2000" dirty="0" smtClean="0">
                <a:latin typeface="+mn-lt"/>
              </a:rPr>
              <a:t> </a:t>
            </a:r>
            <a:r>
              <a:rPr lang="fr-FR" sz="2000" dirty="0">
                <a:latin typeface="+mn-lt"/>
              </a:rPr>
              <a:t>- Sensibilité à la biodiversité : couverture végétalisée et débords de toitures permettant aux oiseaux </a:t>
            </a:r>
            <a:r>
              <a:rPr lang="fr-FR" sz="2000" dirty="0" smtClean="0">
                <a:latin typeface="+mn-lt"/>
              </a:rPr>
              <a:t>de</a:t>
            </a:r>
            <a:br>
              <a:rPr lang="fr-FR" sz="2000" dirty="0" smtClean="0">
                <a:latin typeface="+mn-lt"/>
              </a:rPr>
            </a:br>
            <a:r>
              <a:rPr lang="fr-FR" sz="2000" dirty="0">
                <a:latin typeface="+mn-lt"/>
              </a:rPr>
              <a:t> </a:t>
            </a:r>
            <a:r>
              <a:rPr lang="fr-FR" sz="2000" dirty="0" smtClean="0">
                <a:latin typeface="+mn-lt"/>
              </a:rPr>
              <a:t>   </a:t>
            </a:r>
            <a:r>
              <a:rPr lang="fr-FR" sz="2000" dirty="0">
                <a:latin typeface="+mn-lt"/>
              </a:rPr>
              <a:t>nicher…</a:t>
            </a:r>
          </a:p>
        </p:txBody>
      </p:sp>
    </p:spTree>
    <p:extLst>
      <p:ext uri="{BB962C8B-B14F-4D97-AF65-F5344CB8AC3E}">
        <p14:creationId xmlns:p14="http://schemas.microsoft.com/office/powerpoint/2010/main" val="242946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lvl="0" indent="-342900" algn="l">
              <a:buFont typeface="Arial" panose="020B0604020202020204" pitchFamily="34" charset="0"/>
              <a:buChar char="•"/>
            </a:pPr>
            <a:r>
              <a:rPr lang="fr-FR" sz="2400" b="1" i="1" u="sng" dirty="0" smtClean="0">
                <a:solidFill>
                  <a:schemeClr val="accent5">
                    <a:lumMod val="50000"/>
                  </a:schemeClr>
                </a:solidFill>
              </a:rPr>
              <a:t>LE PLANNING &amp; BUDGET DE L’OPERATION</a:t>
            </a:r>
            <a:br>
              <a:rPr lang="fr-FR" sz="2400" b="1" i="1" u="sng" dirty="0" smtClean="0">
                <a:solidFill>
                  <a:schemeClr val="accent5">
                    <a:lumMod val="50000"/>
                  </a:schemeClr>
                </a:solidFill>
              </a:rPr>
            </a:br>
            <a:r>
              <a:rPr lang="fr-FR" sz="2000" dirty="0">
                <a:latin typeface="+mn-lt"/>
              </a:rPr>
              <a:t/>
            </a:r>
            <a:br>
              <a:rPr lang="fr-FR" sz="2000" dirty="0">
                <a:latin typeface="+mn-lt"/>
              </a:rPr>
            </a:br>
            <a:r>
              <a:rPr lang="fr-FR" sz="2000" dirty="0" smtClean="0">
                <a:latin typeface="+mn-lt"/>
              </a:rPr>
              <a:t/>
            </a:r>
            <a:br>
              <a:rPr lang="fr-FR" sz="2000" dirty="0" smtClean="0">
                <a:latin typeface="+mn-lt"/>
              </a:rPr>
            </a:br>
            <a:r>
              <a:rPr lang="fr-FR" sz="2000" dirty="0" smtClean="0">
                <a:latin typeface="+mn-lt"/>
              </a:rPr>
              <a:t>  </a:t>
            </a:r>
            <a:br>
              <a:rPr lang="fr-FR" sz="2000" dirty="0" smtClean="0">
                <a:latin typeface="+mn-lt"/>
              </a:rPr>
            </a:br>
            <a:r>
              <a:rPr lang="fr-FR" sz="2000" dirty="0" smtClean="0">
                <a:latin typeface="+mn-lt"/>
              </a:rPr>
              <a:t/>
            </a:r>
            <a:br>
              <a:rPr lang="fr-FR" sz="2000" dirty="0" smtClean="0">
                <a:latin typeface="+mn-lt"/>
              </a:rPr>
            </a:br>
            <a:r>
              <a:rPr lang="fr-FR" sz="2000" dirty="0" smtClean="0">
                <a:latin typeface="+mn-lt"/>
              </a:rPr>
              <a:t>       </a:t>
            </a:r>
            <a:endParaRPr lang="fr-FR" sz="2000" dirty="0">
              <a:latin typeface="+mn-lt"/>
            </a:endParaRPr>
          </a:p>
        </p:txBody>
      </p:sp>
      <p:pic>
        <p:nvPicPr>
          <p:cNvPr id="2" name="Image 1"/>
          <p:cNvPicPr>
            <a:picLocks noChangeAspect="1"/>
          </p:cNvPicPr>
          <p:nvPr/>
        </p:nvPicPr>
        <p:blipFill>
          <a:blip r:embed="rId3"/>
          <a:stretch>
            <a:fillRect/>
          </a:stretch>
        </p:blipFill>
        <p:spPr>
          <a:xfrm>
            <a:off x="1052512" y="1067573"/>
            <a:ext cx="9477375" cy="3981450"/>
          </a:xfrm>
          <a:prstGeom prst="rect">
            <a:avLst/>
          </a:prstGeom>
        </p:spPr>
      </p:pic>
    </p:spTree>
    <p:extLst>
      <p:ext uri="{BB962C8B-B14F-4D97-AF65-F5344CB8AC3E}">
        <p14:creationId xmlns:p14="http://schemas.microsoft.com/office/powerpoint/2010/main" val="4276474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1186774" y="165369"/>
            <a:ext cx="9666052" cy="5184843"/>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L’OBJECTIF </a:t>
            </a:r>
            <a:r>
              <a:rPr lang="fr-FR" sz="2400" b="1" dirty="0" smtClean="0">
                <a:solidFill>
                  <a:schemeClr val="accent5">
                    <a:lumMod val="50000"/>
                  </a:schemeClr>
                </a:solidFill>
              </a:rPr>
              <a:t>:</a:t>
            </a:r>
            <a:r>
              <a:rPr lang="fr-FR" sz="2400" b="1" dirty="0" smtClean="0"/>
              <a:t/>
            </a:r>
            <a:br>
              <a:rPr lang="fr-FR" sz="2400" b="1" dirty="0" smtClean="0"/>
            </a:br>
            <a:r>
              <a:rPr lang="fr-FR" sz="2200" i="1" dirty="0" smtClean="0"/>
              <a:t/>
            </a:r>
            <a:br>
              <a:rPr lang="fr-FR" sz="2200" i="1" dirty="0" smtClean="0"/>
            </a:br>
            <a:r>
              <a:rPr lang="fr-FR" sz="2000" dirty="0">
                <a:latin typeface="+mn-lt"/>
              </a:rPr>
              <a:t>Dans la continuité de cette politique ambitieuse, la </a:t>
            </a:r>
            <a:r>
              <a:rPr lang="fr-FR" sz="2000" dirty="0" smtClean="0">
                <a:latin typeface="+mn-lt"/>
              </a:rPr>
              <a:t>Ville d’Ingré </a:t>
            </a:r>
            <a:r>
              <a:rPr lang="fr-FR" sz="2000" dirty="0">
                <a:latin typeface="+mn-lt"/>
              </a:rPr>
              <a:t>souhaite désormais élargir son offre culturelle par différents projets d’équipements publics au sein du Carré de Bel </a:t>
            </a:r>
            <a:r>
              <a:rPr lang="fr-FR" sz="2000" dirty="0" smtClean="0">
                <a:latin typeface="+mn-lt"/>
              </a:rPr>
              <a:t>Air :</a:t>
            </a:r>
            <a:br>
              <a:rPr lang="fr-FR" sz="2000" dirty="0" smtClean="0">
                <a:latin typeface="+mn-lt"/>
              </a:rPr>
            </a:br>
            <a:r>
              <a:rPr lang="fr-FR" sz="2000" dirty="0">
                <a:latin typeface="+mn-lt"/>
              </a:rPr>
              <a:t/>
            </a:r>
            <a:br>
              <a:rPr lang="fr-FR" sz="2000" dirty="0">
                <a:latin typeface="+mn-lt"/>
              </a:rPr>
            </a:br>
            <a:r>
              <a:rPr lang="fr-FR" sz="2000" dirty="0" smtClean="0">
                <a:latin typeface="+mn-lt"/>
              </a:rPr>
              <a:t>	</a:t>
            </a:r>
            <a:r>
              <a:rPr lang="fr-FR" sz="2000" dirty="0"/>
              <a:t>- </a:t>
            </a:r>
            <a:r>
              <a:rPr lang="fr-FR" sz="2000" b="1" dirty="0">
                <a:latin typeface="+mn-lt"/>
              </a:rPr>
              <a:t>La réalisation d’une médiathèque-ludothèque de conception troisième lieu </a:t>
            </a:r>
            <a:r>
              <a:rPr lang="fr-FR" sz="2000" dirty="0"/>
              <a:t>en</a:t>
            </a:r>
            <a:br>
              <a:rPr lang="fr-FR" sz="2000" dirty="0"/>
            </a:br>
            <a:r>
              <a:rPr lang="fr-FR" sz="2000" dirty="0"/>
              <a:t>             remplacement de la bibliothèque municipale actuelle ;</a:t>
            </a:r>
            <a:br>
              <a:rPr lang="fr-FR" sz="2000" dirty="0"/>
            </a:br>
            <a:r>
              <a:rPr lang="fr-FR" sz="2000" dirty="0">
                <a:latin typeface="+mn-lt"/>
              </a:rPr>
              <a:t/>
            </a:r>
            <a:br>
              <a:rPr lang="fr-FR" sz="2000" dirty="0">
                <a:latin typeface="+mn-lt"/>
              </a:rPr>
            </a:br>
            <a:r>
              <a:rPr lang="fr-FR" sz="2000" dirty="0" smtClean="0">
                <a:latin typeface="+mn-lt"/>
              </a:rPr>
              <a:t>	</a:t>
            </a:r>
            <a:r>
              <a:rPr lang="fr-FR" sz="2000" b="1" dirty="0" smtClean="0">
                <a:latin typeface="+mn-lt"/>
              </a:rPr>
              <a:t>- </a:t>
            </a:r>
            <a:r>
              <a:rPr lang="fr-FR" sz="2000" b="1" dirty="0">
                <a:latin typeface="+mn-lt"/>
              </a:rPr>
              <a:t>L’extension de l’école de musique </a:t>
            </a:r>
            <a:r>
              <a:rPr lang="fr-FR" sz="2000" dirty="0"/>
              <a:t>dans la cour du Château de Bel Air </a:t>
            </a:r>
            <a:r>
              <a:rPr lang="fr-FR" sz="2000" dirty="0" smtClean="0"/>
              <a:t>;</a:t>
            </a:r>
            <a:br>
              <a:rPr lang="fr-FR" sz="2000" dirty="0" smtClean="0"/>
            </a:br>
            <a:r>
              <a:rPr lang="fr-FR" sz="2000" dirty="0" smtClean="0">
                <a:latin typeface="+mn-lt"/>
              </a:rPr>
              <a:t/>
            </a:r>
            <a:br>
              <a:rPr lang="fr-FR" sz="2000" dirty="0" smtClean="0">
                <a:latin typeface="+mn-lt"/>
              </a:rPr>
            </a:br>
            <a:r>
              <a:rPr lang="fr-FR" sz="2000" dirty="0" smtClean="0">
                <a:latin typeface="+mn-lt"/>
              </a:rPr>
              <a:t>	- </a:t>
            </a:r>
            <a:r>
              <a:rPr lang="fr-FR" sz="2000" b="1" dirty="0">
                <a:latin typeface="+mn-lt"/>
              </a:rPr>
              <a:t>L’extension de la scène </a:t>
            </a:r>
            <a:r>
              <a:rPr lang="fr-FR" sz="2000" b="1" dirty="0" smtClean="0">
                <a:latin typeface="+mn-lt"/>
              </a:rPr>
              <a:t>de la salle Brice Fouquet </a:t>
            </a:r>
            <a:r>
              <a:rPr lang="fr-FR" sz="2000" dirty="0" smtClean="0">
                <a:latin typeface="+mn-lt"/>
              </a:rPr>
              <a:t>dans l’espace </a:t>
            </a:r>
            <a:r>
              <a:rPr lang="fr-FR" sz="2000" dirty="0">
                <a:latin typeface="+mn-lt"/>
              </a:rPr>
              <a:t>culturel </a:t>
            </a:r>
            <a:r>
              <a:rPr lang="fr-FR" sz="2000" dirty="0" smtClean="0">
                <a:latin typeface="+mn-lt"/>
              </a:rPr>
              <a:t>Lionel</a:t>
            </a:r>
            <a:br>
              <a:rPr lang="fr-FR" sz="2000" dirty="0" smtClean="0">
                <a:latin typeface="+mn-lt"/>
              </a:rPr>
            </a:br>
            <a:r>
              <a:rPr lang="fr-FR" sz="2000" dirty="0">
                <a:latin typeface="+mn-lt"/>
              </a:rPr>
              <a:t> </a:t>
            </a:r>
            <a:r>
              <a:rPr lang="fr-FR" sz="2000" dirty="0" smtClean="0">
                <a:latin typeface="+mn-lt"/>
              </a:rPr>
              <a:t>           Boutrouche, ainsi</a:t>
            </a:r>
            <a:r>
              <a:rPr lang="fr-FR" sz="2000" dirty="0">
                <a:latin typeface="+mn-lt"/>
              </a:rPr>
              <a:t> </a:t>
            </a:r>
            <a:r>
              <a:rPr lang="fr-FR" sz="2000" dirty="0" smtClean="0">
                <a:latin typeface="+mn-lt"/>
              </a:rPr>
              <a:t>que l’adaptation </a:t>
            </a:r>
            <a:r>
              <a:rPr lang="fr-FR" sz="2000" dirty="0">
                <a:latin typeface="+mn-lt"/>
              </a:rPr>
              <a:t>des espaces techniques liés à cette </a:t>
            </a:r>
            <a:r>
              <a:rPr lang="fr-FR" sz="2000" dirty="0" smtClean="0">
                <a:latin typeface="+mn-lt"/>
              </a:rPr>
              <a:t>extension.</a:t>
            </a:r>
            <a:br>
              <a:rPr lang="fr-FR" sz="2000" dirty="0" smtClean="0">
                <a:latin typeface="+mn-lt"/>
              </a:rPr>
            </a:br>
            <a:r>
              <a:rPr lang="fr-FR" sz="2000" dirty="0">
                <a:latin typeface="+mn-lt"/>
              </a:rPr>
              <a:t/>
            </a:r>
            <a:br>
              <a:rPr lang="fr-FR" sz="2000" dirty="0">
                <a:latin typeface="+mn-lt"/>
              </a:rPr>
            </a:br>
            <a:r>
              <a:rPr lang="fr-FR" sz="2000" dirty="0" smtClean="0">
                <a:latin typeface="+mn-lt"/>
              </a:rPr>
              <a:t/>
            </a:r>
            <a:br>
              <a:rPr lang="fr-FR" sz="2000" dirty="0" smtClean="0">
                <a:latin typeface="+mn-lt"/>
              </a:rPr>
            </a:br>
            <a:r>
              <a:rPr lang="fr-FR" sz="2000" dirty="0" smtClean="0">
                <a:latin typeface="+mn-lt"/>
              </a:rPr>
              <a:t>Cette </a:t>
            </a:r>
            <a:r>
              <a:rPr lang="fr-FR" sz="2000" dirty="0">
                <a:latin typeface="+mn-lt"/>
              </a:rPr>
              <a:t>proximité permettant d’établir des liens entre les activités qui s’y </a:t>
            </a:r>
            <a:r>
              <a:rPr lang="fr-FR" sz="2000" dirty="0" smtClean="0">
                <a:latin typeface="+mn-lt"/>
              </a:rPr>
              <a:t>dérouleront.</a:t>
            </a:r>
            <a:r>
              <a:rPr lang="fr-FR" sz="2000" dirty="0">
                <a:latin typeface="+mn-lt"/>
              </a:rPr>
              <a:t/>
            </a:r>
            <a:br>
              <a:rPr lang="fr-FR" sz="2000" dirty="0">
                <a:latin typeface="+mn-lt"/>
              </a:rPr>
            </a:br>
            <a:r>
              <a:rPr lang="fr-FR" sz="2400" dirty="0"/>
              <a:t/>
            </a:r>
            <a:br>
              <a:rPr lang="fr-FR" sz="2400" dirty="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Tree>
    <p:extLst>
      <p:ext uri="{BB962C8B-B14F-4D97-AF65-F5344CB8AC3E}">
        <p14:creationId xmlns:p14="http://schemas.microsoft.com/office/powerpoint/2010/main" val="176644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1186774" y="165369"/>
            <a:ext cx="9666052" cy="5184843"/>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LA LOCALISATION </a:t>
            </a:r>
            <a:r>
              <a:rPr lang="fr-FR" sz="2400" b="1" dirty="0" smtClean="0">
                <a:solidFill>
                  <a:schemeClr val="accent5">
                    <a:lumMod val="50000"/>
                  </a:schemeClr>
                </a:solidFill>
              </a:rPr>
              <a:t>:</a:t>
            </a:r>
            <a:r>
              <a:rPr lang="fr-FR" sz="2000" dirty="0" smtClean="0">
                <a:latin typeface="+mn-lt"/>
              </a:rPr>
              <a:t>	</a:t>
            </a:r>
            <a:r>
              <a:rPr lang="fr-FR" sz="2400" i="1" dirty="0" smtClean="0">
                <a:solidFill>
                  <a:srgbClr val="002060"/>
                </a:solidFill>
                <a:latin typeface="+mn-lt"/>
              </a:rPr>
              <a:t>Insertion urbaine</a:t>
            </a:r>
            <a:r>
              <a:rPr lang="fr-FR" sz="2400" i="1" dirty="0">
                <a:latin typeface="+mn-lt"/>
              </a:rPr>
              <a:t/>
            </a:r>
            <a:br>
              <a:rPr lang="fr-FR" sz="2400" i="1" dirty="0">
                <a:latin typeface="+mn-lt"/>
              </a:rPr>
            </a:br>
            <a:r>
              <a:rPr lang="fr-FR" sz="2400" dirty="0" smtClean="0">
                <a:latin typeface="+mn-lt"/>
              </a:rPr>
              <a:t/>
            </a:r>
            <a:br>
              <a:rPr lang="fr-FR" sz="2400" dirty="0" smtClean="0">
                <a:latin typeface="+mn-lt"/>
              </a:rPr>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2" name="Image 1"/>
          <p:cNvPicPr>
            <a:picLocks noChangeAspect="1"/>
          </p:cNvPicPr>
          <p:nvPr/>
        </p:nvPicPr>
        <p:blipFill>
          <a:blip r:embed="rId3"/>
          <a:stretch>
            <a:fillRect/>
          </a:stretch>
        </p:blipFill>
        <p:spPr>
          <a:xfrm>
            <a:off x="5377034" y="1097211"/>
            <a:ext cx="6081798" cy="4298559"/>
          </a:xfrm>
          <a:prstGeom prst="rect">
            <a:avLst/>
          </a:prstGeom>
        </p:spPr>
      </p:pic>
      <p:cxnSp>
        <p:nvCxnSpPr>
          <p:cNvPr id="6" name="Connecteur droit avec flèche 5"/>
          <p:cNvCxnSpPr/>
          <p:nvPr/>
        </p:nvCxnSpPr>
        <p:spPr>
          <a:xfrm flipH="1">
            <a:off x="9440562" y="960536"/>
            <a:ext cx="200253" cy="3611464"/>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9640814" y="560426"/>
            <a:ext cx="2424023" cy="400110"/>
          </a:xfrm>
          <a:prstGeom prst="rect">
            <a:avLst/>
          </a:prstGeom>
          <a:noFill/>
        </p:spPr>
        <p:txBody>
          <a:bodyPr wrap="square" rtlCol="0">
            <a:spAutoFit/>
          </a:bodyPr>
          <a:lstStyle/>
          <a:p>
            <a:r>
              <a:rPr lang="fr-FR" sz="2000" dirty="0" smtClean="0">
                <a:solidFill>
                  <a:srgbClr val="FF0000"/>
                </a:solidFill>
              </a:rPr>
              <a:t>Carré Bel Air</a:t>
            </a:r>
            <a:endParaRPr lang="fr-FR" sz="2000" dirty="0">
              <a:solidFill>
                <a:srgbClr val="FF0000"/>
              </a:solidFill>
            </a:endParaRPr>
          </a:p>
        </p:txBody>
      </p:sp>
      <p:pic>
        <p:nvPicPr>
          <p:cNvPr id="9" name="Image 8"/>
          <p:cNvPicPr>
            <a:picLocks noChangeAspect="1"/>
          </p:cNvPicPr>
          <p:nvPr/>
        </p:nvPicPr>
        <p:blipFill rotWithShape="1">
          <a:blip r:embed="rId4"/>
          <a:srcRect l="67230" t="36727" r="12770" b="38288"/>
          <a:stretch/>
        </p:blipFill>
        <p:spPr>
          <a:xfrm>
            <a:off x="510746" y="1097211"/>
            <a:ext cx="4736118" cy="1664045"/>
          </a:xfrm>
          <a:prstGeom prst="rect">
            <a:avLst/>
          </a:prstGeom>
        </p:spPr>
      </p:pic>
    </p:spTree>
    <p:extLst>
      <p:ext uri="{BB962C8B-B14F-4D97-AF65-F5344CB8AC3E}">
        <p14:creationId xmlns:p14="http://schemas.microsoft.com/office/powerpoint/2010/main" val="158518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1186774" y="165369"/>
            <a:ext cx="9666052" cy="5184843"/>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LA LOCALISATION </a:t>
            </a:r>
            <a:r>
              <a:rPr lang="fr-FR" sz="2400" b="1" dirty="0" smtClean="0">
                <a:solidFill>
                  <a:schemeClr val="accent5">
                    <a:lumMod val="50000"/>
                  </a:schemeClr>
                </a:solidFill>
              </a:rPr>
              <a:t>:</a:t>
            </a:r>
            <a:r>
              <a:rPr lang="fr-FR" sz="2400" b="1" dirty="0" smtClean="0"/>
              <a:t/>
            </a:r>
            <a:br>
              <a:rPr lang="fr-FR" sz="2400" b="1" dirty="0" smtClean="0"/>
            </a:br>
            <a:r>
              <a:rPr lang="fr-FR" sz="2000" dirty="0">
                <a:latin typeface="+mn-lt"/>
              </a:rPr>
              <a:t/>
            </a:r>
            <a:br>
              <a:rPr lang="fr-FR" sz="2000" dirty="0">
                <a:latin typeface="+mn-lt"/>
              </a:rPr>
            </a:br>
            <a:r>
              <a:rPr lang="fr-FR" sz="2000" dirty="0" smtClean="0">
                <a:latin typeface="+mn-lt"/>
              </a:rPr>
              <a:t>	</a:t>
            </a:r>
            <a:r>
              <a:rPr lang="fr-FR" sz="2400" i="1" dirty="0" smtClean="0">
                <a:solidFill>
                  <a:srgbClr val="002060"/>
                </a:solidFill>
                <a:latin typeface="+mn-lt"/>
              </a:rPr>
              <a:t>Emprise de l’opération</a:t>
            </a:r>
            <a:r>
              <a:rPr lang="fr-FR" sz="2400" i="1" dirty="0">
                <a:latin typeface="+mn-lt"/>
              </a:rPr>
              <a:t/>
            </a:r>
            <a:br>
              <a:rPr lang="fr-FR" sz="2400" i="1" dirty="0">
                <a:latin typeface="+mn-lt"/>
              </a:rPr>
            </a:br>
            <a:r>
              <a:rPr lang="fr-FR" sz="2400" dirty="0" smtClean="0">
                <a:latin typeface="+mn-lt"/>
              </a:rPr>
              <a:t/>
            </a:r>
            <a:br>
              <a:rPr lang="fr-FR" sz="2400" dirty="0" smtClean="0">
                <a:latin typeface="+mn-lt"/>
              </a:rPr>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3" name="Image 2"/>
          <p:cNvPicPr>
            <a:picLocks noChangeAspect="1"/>
          </p:cNvPicPr>
          <p:nvPr/>
        </p:nvPicPr>
        <p:blipFill>
          <a:blip r:embed="rId3"/>
          <a:stretch>
            <a:fillRect/>
          </a:stretch>
        </p:blipFill>
        <p:spPr>
          <a:xfrm>
            <a:off x="2708695" y="1371600"/>
            <a:ext cx="6393574" cy="4128725"/>
          </a:xfrm>
          <a:prstGeom prst="rect">
            <a:avLst/>
          </a:prstGeom>
        </p:spPr>
      </p:pic>
      <p:cxnSp>
        <p:nvCxnSpPr>
          <p:cNvPr id="6" name="Connecteur droit avec flèche 5"/>
          <p:cNvCxnSpPr/>
          <p:nvPr/>
        </p:nvCxnSpPr>
        <p:spPr>
          <a:xfrm flipH="1">
            <a:off x="7841412" y="2501660"/>
            <a:ext cx="1457863" cy="934302"/>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6915511" y="3830128"/>
            <a:ext cx="2383764" cy="690249"/>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897811" y="2515809"/>
            <a:ext cx="2863659" cy="2418656"/>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768415" y="3894707"/>
            <a:ext cx="2504538" cy="700727"/>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351799" y="3506962"/>
            <a:ext cx="2311911" cy="923330"/>
          </a:xfrm>
          <a:prstGeom prst="rect">
            <a:avLst/>
          </a:prstGeom>
        </p:spPr>
        <p:txBody>
          <a:bodyPr wrap="square">
            <a:spAutoFit/>
          </a:bodyPr>
          <a:lstStyle/>
          <a:p>
            <a:r>
              <a:rPr lang="fr-FR" dirty="0" smtClean="0">
                <a:solidFill>
                  <a:srgbClr val="FF0000"/>
                </a:solidFill>
              </a:rPr>
              <a:t>Emplacement de la</a:t>
            </a:r>
          </a:p>
          <a:p>
            <a:r>
              <a:rPr lang="fr-FR" dirty="0" smtClean="0">
                <a:solidFill>
                  <a:srgbClr val="FF0000"/>
                </a:solidFill>
              </a:rPr>
              <a:t>Future médiathèque-Ludothèque</a:t>
            </a:r>
            <a:endParaRPr lang="fr-FR" dirty="0">
              <a:solidFill>
                <a:srgbClr val="FF0000"/>
              </a:solidFill>
            </a:endParaRPr>
          </a:p>
        </p:txBody>
      </p:sp>
      <p:sp>
        <p:nvSpPr>
          <p:cNvPr id="18" name="Rectangle 17"/>
          <p:cNvSpPr/>
          <p:nvPr/>
        </p:nvSpPr>
        <p:spPr>
          <a:xfrm>
            <a:off x="9295989" y="2133376"/>
            <a:ext cx="2840201" cy="646331"/>
          </a:xfrm>
          <a:prstGeom prst="rect">
            <a:avLst/>
          </a:prstGeom>
        </p:spPr>
        <p:txBody>
          <a:bodyPr wrap="none">
            <a:spAutoFit/>
          </a:bodyPr>
          <a:lstStyle/>
          <a:p>
            <a:r>
              <a:rPr lang="fr-FR" dirty="0" smtClean="0">
                <a:solidFill>
                  <a:srgbClr val="FF0000"/>
                </a:solidFill>
              </a:rPr>
              <a:t>Salle Brice Fouquet</a:t>
            </a:r>
          </a:p>
          <a:p>
            <a:r>
              <a:rPr lang="fr-FR" dirty="0" smtClean="0">
                <a:solidFill>
                  <a:srgbClr val="FF0000"/>
                </a:solidFill>
              </a:rPr>
              <a:t>Espace Lionel BOUTROUCHE</a:t>
            </a:r>
            <a:endParaRPr lang="fr-FR" dirty="0">
              <a:solidFill>
                <a:srgbClr val="FF0000"/>
              </a:solidFill>
            </a:endParaRPr>
          </a:p>
        </p:txBody>
      </p:sp>
      <p:sp>
        <p:nvSpPr>
          <p:cNvPr id="19" name="Rectangle 18"/>
          <p:cNvSpPr/>
          <p:nvPr/>
        </p:nvSpPr>
        <p:spPr>
          <a:xfrm>
            <a:off x="493756" y="1796157"/>
            <a:ext cx="2346604" cy="646331"/>
          </a:xfrm>
          <a:prstGeom prst="rect">
            <a:avLst/>
          </a:prstGeom>
        </p:spPr>
        <p:txBody>
          <a:bodyPr wrap="none">
            <a:spAutoFit/>
          </a:bodyPr>
          <a:lstStyle/>
          <a:p>
            <a:r>
              <a:rPr lang="fr-FR" dirty="0" smtClean="0">
                <a:solidFill>
                  <a:srgbClr val="FF0000"/>
                </a:solidFill>
              </a:rPr>
              <a:t>Emplacement Salle des</a:t>
            </a:r>
          </a:p>
          <a:p>
            <a:r>
              <a:rPr lang="fr-FR" dirty="0" smtClean="0">
                <a:solidFill>
                  <a:srgbClr val="FF0000"/>
                </a:solidFill>
              </a:rPr>
              <a:t>Musiques Actuelles</a:t>
            </a:r>
          </a:p>
        </p:txBody>
      </p:sp>
      <p:sp>
        <p:nvSpPr>
          <p:cNvPr id="20" name="Rectangle 19"/>
          <p:cNvSpPr/>
          <p:nvPr/>
        </p:nvSpPr>
        <p:spPr>
          <a:xfrm>
            <a:off x="473480" y="3388518"/>
            <a:ext cx="1282723" cy="646331"/>
          </a:xfrm>
          <a:prstGeom prst="rect">
            <a:avLst/>
          </a:prstGeom>
        </p:spPr>
        <p:txBody>
          <a:bodyPr wrap="none">
            <a:spAutoFit/>
          </a:bodyPr>
          <a:lstStyle/>
          <a:p>
            <a:r>
              <a:rPr lang="fr-FR" dirty="0">
                <a:solidFill>
                  <a:srgbClr val="FF0000"/>
                </a:solidFill>
              </a:rPr>
              <a:t>E</a:t>
            </a:r>
            <a:r>
              <a:rPr lang="fr-FR" dirty="0" smtClean="0">
                <a:solidFill>
                  <a:srgbClr val="FF0000"/>
                </a:solidFill>
              </a:rPr>
              <a:t>cole</a:t>
            </a:r>
          </a:p>
          <a:p>
            <a:r>
              <a:rPr lang="fr-FR" dirty="0" smtClean="0">
                <a:solidFill>
                  <a:srgbClr val="FF0000"/>
                </a:solidFill>
              </a:rPr>
              <a:t>de musique</a:t>
            </a:r>
            <a:endParaRPr lang="fr-FR" dirty="0">
              <a:solidFill>
                <a:srgbClr val="FF0000"/>
              </a:solidFill>
            </a:endParaRPr>
          </a:p>
        </p:txBody>
      </p:sp>
    </p:spTree>
    <p:extLst>
      <p:ext uri="{BB962C8B-B14F-4D97-AF65-F5344CB8AC3E}">
        <p14:creationId xmlns:p14="http://schemas.microsoft.com/office/powerpoint/2010/main" val="340632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1186774" y="165369"/>
            <a:ext cx="9666052" cy="5184843"/>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NOUVELLES CONSTRUCTIONS </a:t>
            </a:r>
            <a:endParaRPr lang="fr-FR" sz="2400"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98" t="49737" r="21252" b="8740"/>
          <a:stretch/>
        </p:blipFill>
        <p:spPr>
          <a:xfrm>
            <a:off x="1913254" y="846668"/>
            <a:ext cx="7414761" cy="4275666"/>
          </a:xfrm>
          <a:prstGeom prst="rect">
            <a:avLst/>
          </a:prstGeom>
        </p:spPr>
      </p:pic>
    </p:spTree>
    <p:extLst>
      <p:ext uri="{BB962C8B-B14F-4D97-AF65-F5344CB8AC3E}">
        <p14:creationId xmlns:p14="http://schemas.microsoft.com/office/powerpoint/2010/main" val="400008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1186774" y="165369"/>
            <a:ext cx="9666052" cy="5184843"/>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PLAN DE </a:t>
            </a:r>
            <a:r>
              <a:rPr lang="fr-FR" sz="2400" b="1" i="1" u="sng" dirty="0" err="1" smtClean="0">
                <a:solidFill>
                  <a:schemeClr val="accent5">
                    <a:lumMod val="50000"/>
                  </a:schemeClr>
                </a:solidFill>
              </a:rPr>
              <a:t>MASSSE</a:t>
            </a:r>
            <a:r>
              <a:rPr lang="fr-FR" sz="2400" b="1" i="1" u="sng" dirty="0" smtClean="0">
                <a:solidFill>
                  <a:schemeClr val="accent5">
                    <a:lumMod val="50000"/>
                  </a:schemeClr>
                </a:solidFill>
              </a:rPr>
              <a:t> :</a:t>
            </a:r>
            <a:r>
              <a:rPr lang="fr-FR" sz="2400" b="1" dirty="0" smtClean="0"/>
              <a:t/>
            </a:r>
            <a:br>
              <a:rPr lang="fr-FR" sz="2400" b="1" dirty="0" smtClean="0"/>
            </a:br>
            <a:r>
              <a:rPr lang="fr-FR" sz="2000" dirty="0">
                <a:latin typeface="+mn-lt"/>
              </a:rPr>
              <a:t/>
            </a:r>
            <a:br>
              <a:rPr lang="fr-FR" sz="2000" dirty="0">
                <a:latin typeface="+mn-lt"/>
              </a:rPr>
            </a:br>
            <a:r>
              <a:rPr lang="fr-FR" sz="2400" i="1" dirty="0">
                <a:latin typeface="+mn-lt"/>
              </a:rPr>
              <a:t/>
            </a:r>
            <a:br>
              <a:rPr lang="fr-FR" sz="2400" i="1" dirty="0">
                <a:latin typeface="+mn-lt"/>
              </a:rPr>
            </a:br>
            <a:r>
              <a:rPr lang="fr-FR" sz="2400" dirty="0" smtClean="0">
                <a:latin typeface="+mn-lt"/>
              </a:rPr>
              <a:t/>
            </a:r>
            <a:br>
              <a:rPr lang="fr-FR" sz="2400" dirty="0" smtClean="0">
                <a:latin typeface="+mn-lt"/>
              </a:rPr>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b="9918"/>
          <a:stretch/>
        </p:blipFill>
        <p:spPr>
          <a:xfrm>
            <a:off x="2311400" y="818688"/>
            <a:ext cx="7112000" cy="4531524"/>
          </a:xfrm>
          <a:prstGeom prst="rect">
            <a:avLst/>
          </a:prstGeom>
        </p:spPr>
      </p:pic>
    </p:spTree>
    <p:extLst>
      <p:ext uri="{BB962C8B-B14F-4D97-AF65-F5344CB8AC3E}">
        <p14:creationId xmlns:p14="http://schemas.microsoft.com/office/powerpoint/2010/main" val="69499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a:solidFill>
                  <a:schemeClr val="accent5">
                    <a:lumMod val="50000"/>
                  </a:schemeClr>
                </a:solidFill>
              </a:rPr>
              <a:t>UNE NOUVELLE MEDIATHEQUE-LUDOTHEQUE : </a:t>
            </a:r>
            <a:r>
              <a:rPr lang="fr-FR" sz="2400" b="1" dirty="0" smtClean="0"/>
              <a:t/>
            </a:r>
            <a:br>
              <a:rPr lang="fr-FR" sz="2400" b="1" dirty="0" smtClean="0"/>
            </a:br>
            <a:r>
              <a:rPr lang="fr-FR" sz="2200" i="1" dirty="0" smtClean="0"/>
              <a:t/>
            </a:r>
            <a:br>
              <a:rPr lang="fr-FR" sz="2200" i="1" dirty="0" smtClean="0"/>
            </a:br>
            <a:r>
              <a:rPr lang="fr-FR" sz="2400" dirty="0" smtClean="0">
                <a:latin typeface="+mn-lt"/>
              </a:rPr>
              <a:t/>
            </a:r>
            <a:br>
              <a:rPr lang="fr-FR" sz="2400" dirty="0" smtClean="0">
                <a:latin typeface="+mn-lt"/>
              </a:rPr>
            </a:br>
            <a:r>
              <a:rPr lang="fr-FR" sz="2400" dirty="0" smtClean="0">
                <a:latin typeface="+mn-lt"/>
              </a:rPr>
              <a:t/>
            </a:r>
            <a:br>
              <a:rPr lang="fr-FR" sz="2400" dirty="0" smtClean="0">
                <a:latin typeface="+mn-lt"/>
              </a:rPr>
            </a:br>
            <a:r>
              <a:rPr lang="fr-FR" sz="2000" dirty="0"/>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2" name="Image 1"/>
          <p:cNvPicPr>
            <a:picLocks noChangeAspect="1"/>
          </p:cNvPicPr>
          <p:nvPr/>
        </p:nvPicPr>
        <p:blipFill rotWithShape="1">
          <a:blip r:embed="rId3"/>
          <a:srcRect l="17367"/>
          <a:stretch/>
        </p:blipFill>
        <p:spPr>
          <a:xfrm>
            <a:off x="1214461" y="1016000"/>
            <a:ext cx="9558795" cy="3833931"/>
          </a:xfrm>
          <a:prstGeom prst="rect">
            <a:avLst/>
          </a:prstGeom>
        </p:spPr>
      </p:pic>
      <p:sp>
        <p:nvSpPr>
          <p:cNvPr id="3" name="Rectangle 2"/>
          <p:cNvSpPr/>
          <p:nvPr/>
        </p:nvSpPr>
        <p:spPr>
          <a:xfrm>
            <a:off x="1744134" y="5150157"/>
            <a:ext cx="6096000" cy="400110"/>
          </a:xfrm>
          <a:prstGeom prst="rect">
            <a:avLst/>
          </a:prstGeom>
        </p:spPr>
        <p:txBody>
          <a:bodyPr>
            <a:spAutoFit/>
          </a:bodyPr>
          <a:lstStyle/>
          <a:p>
            <a:r>
              <a:rPr lang="fr-FR" sz="1000" dirty="0"/>
              <a:t>Conception architecturale : B-A-Bo architectes &amp; Atelier </a:t>
            </a:r>
            <a:r>
              <a:rPr lang="fr-FR" sz="1000" dirty="0" err="1"/>
              <a:t>Desmichelle</a:t>
            </a:r>
            <a:endParaRPr lang="fr-FR" sz="1000" dirty="0"/>
          </a:p>
          <a:p>
            <a:r>
              <a:rPr lang="fr-FR" sz="1000" dirty="0" smtClean="0"/>
              <a:t>Création </a:t>
            </a:r>
            <a:r>
              <a:rPr lang="fr-FR" sz="1000" dirty="0"/>
              <a:t>d'images :  Jean-Marc </a:t>
            </a:r>
            <a:r>
              <a:rPr lang="fr-FR" sz="1000" dirty="0" err="1"/>
              <a:t>EMY</a:t>
            </a:r>
            <a:r>
              <a:rPr lang="fr-FR" sz="1000" dirty="0"/>
              <a:t> - </a:t>
            </a:r>
            <a:r>
              <a:rPr lang="fr-FR" sz="1000" dirty="0" err="1"/>
              <a:t>EMY</a:t>
            </a:r>
            <a:r>
              <a:rPr lang="fr-FR" sz="1000" dirty="0"/>
              <a:t> DESIGN</a:t>
            </a:r>
          </a:p>
        </p:txBody>
      </p:sp>
    </p:spTree>
    <p:extLst>
      <p:ext uri="{BB962C8B-B14F-4D97-AF65-F5344CB8AC3E}">
        <p14:creationId xmlns:p14="http://schemas.microsoft.com/office/powerpoint/2010/main" val="3885696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62872" y="5650438"/>
            <a:ext cx="10002646" cy="1076475"/>
          </a:xfrm>
          <a:prstGeom prst="rect">
            <a:avLst/>
          </a:prstGeom>
        </p:spPr>
      </p:pic>
      <p:sp>
        <p:nvSpPr>
          <p:cNvPr id="5" name="Titre 4"/>
          <p:cNvSpPr>
            <a:spLocks noGrp="1"/>
          </p:cNvSpPr>
          <p:nvPr>
            <p:ph type="ctrTitle"/>
          </p:nvPr>
        </p:nvSpPr>
        <p:spPr>
          <a:xfrm>
            <a:off x="414068" y="284672"/>
            <a:ext cx="11300604" cy="5065540"/>
          </a:xfrm>
        </p:spPr>
        <p:txBody>
          <a:bodyPr anchor="t">
            <a:noAutofit/>
          </a:bodyPr>
          <a:lstStyle/>
          <a:p>
            <a:pPr marL="342900" indent="-342900" algn="l">
              <a:buFont typeface="Wingdings" panose="05000000000000000000" pitchFamily="2" charset="2"/>
              <a:buChar char="§"/>
            </a:pPr>
            <a:r>
              <a:rPr lang="fr-FR" sz="2400" b="1" i="1" u="sng" dirty="0" smtClean="0">
                <a:solidFill>
                  <a:schemeClr val="accent5">
                    <a:lumMod val="50000"/>
                  </a:schemeClr>
                </a:solidFill>
              </a:rPr>
              <a:t>UNE NOUVELLE MEDIATHEQUE-LUDOTHEQUE : </a:t>
            </a:r>
            <a:r>
              <a:rPr lang="fr-FR" sz="2400" b="1" dirty="0" smtClean="0"/>
              <a:t/>
            </a:r>
            <a:br>
              <a:rPr lang="fr-FR" sz="2400" b="1" dirty="0" smtClean="0"/>
            </a:br>
            <a:r>
              <a:rPr lang="fr-FR" sz="2200" i="1" dirty="0" smtClean="0"/>
              <a:t/>
            </a:r>
            <a:br>
              <a:rPr lang="fr-FR" sz="2200" i="1" dirty="0" smtClean="0"/>
            </a:br>
            <a:r>
              <a:rPr lang="fr-FR" sz="2400" i="1" dirty="0" smtClean="0">
                <a:solidFill>
                  <a:srgbClr val="002060"/>
                </a:solidFill>
                <a:latin typeface="+mn-lt"/>
              </a:rPr>
              <a:t>Pourquoi ?</a:t>
            </a:r>
            <a:r>
              <a:rPr lang="fr-FR" sz="2200" i="1" dirty="0"/>
              <a:t/>
            </a:r>
            <a:br>
              <a:rPr lang="fr-FR" sz="2200" i="1" dirty="0"/>
            </a:br>
            <a:r>
              <a:rPr lang="fr-FR" sz="2000" dirty="0">
                <a:latin typeface="+mn-lt"/>
              </a:rPr>
              <a:t/>
            </a:r>
            <a:br>
              <a:rPr lang="fr-FR" sz="2000" dirty="0">
                <a:latin typeface="+mn-lt"/>
              </a:rPr>
            </a:br>
            <a:r>
              <a:rPr lang="fr-FR" sz="2000" dirty="0" smtClean="0">
                <a:latin typeface="+mn-lt"/>
              </a:rPr>
              <a:t>	</a:t>
            </a:r>
            <a:r>
              <a:rPr lang="fr-FR" sz="2400" dirty="0" smtClean="0">
                <a:latin typeface="+mn-lt"/>
              </a:rPr>
              <a:t>       Une bibliothèque trop petite (320 m²) au regard de la population actuelle</a:t>
            </a:r>
            <a:r>
              <a:rPr lang="fr-FR" sz="2400" dirty="0"/>
              <a:t/>
            </a:r>
            <a:br>
              <a:rPr lang="fr-FR" sz="2400" dirty="0"/>
            </a:br>
            <a:r>
              <a:rPr lang="fr-FR" sz="2400" dirty="0"/>
              <a:t/>
            </a:r>
            <a:br>
              <a:rPr lang="fr-FR" sz="2400" dirty="0"/>
            </a:br>
            <a:r>
              <a:rPr lang="fr-FR" sz="2400" dirty="0"/>
              <a:t>	       </a:t>
            </a:r>
            <a:r>
              <a:rPr lang="fr-FR" sz="2400" b="1" dirty="0" smtClean="0"/>
              <a:t>Offrir un lieu convivial (idée de tiers-lieu) en plus de l’offre documentaire, avec</a:t>
            </a:r>
            <a:br>
              <a:rPr lang="fr-FR" sz="2400" b="1" dirty="0" smtClean="0"/>
            </a:br>
            <a:r>
              <a:rPr lang="fr-FR" sz="2400" b="1" dirty="0"/>
              <a:t> </a:t>
            </a:r>
            <a:r>
              <a:rPr lang="fr-FR" sz="2400" b="1" dirty="0" smtClean="0"/>
              <a:t>              un jardin de lecture ouvert sur l’environnement</a:t>
            </a:r>
            <a:br>
              <a:rPr lang="fr-FR" sz="2400" b="1" dirty="0" smtClean="0"/>
            </a:br>
            <a:r>
              <a:rPr lang="fr-FR" sz="2400" b="1" dirty="0" smtClean="0"/>
              <a:t/>
            </a:r>
            <a:br>
              <a:rPr lang="fr-FR" sz="2400" b="1" dirty="0" smtClean="0"/>
            </a:br>
            <a:r>
              <a:rPr lang="fr-FR" sz="2400" dirty="0" smtClean="0"/>
              <a:t>               </a:t>
            </a:r>
            <a:r>
              <a:rPr lang="fr-FR" sz="2400" b="1" dirty="0" smtClean="0"/>
              <a:t>Proposer une salle d’animation</a:t>
            </a:r>
            <a:br>
              <a:rPr lang="fr-FR" sz="2400" b="1" dirty="0" smtClean="0"/>
            </a:br>
            <a:r>
              <a:rPr lang="fr-FR" sz="2400" b="1" dirty="0"/>
              <a:t/>
            </a:r>
            <a:br>
              <a:rPr lang="fr-FR" sz="2400" b="1" dirty="0"/>
            </a:br>
            <a:r>
              <a:rPr lang="fr-FR" sz="2400" b="1" dirty="0" smtClean="0"/>
              <a:t>               Proposer une ludothèque indépendante</a:t>
            </a:r>
            <a:r>
              <a:rPr lang="fr-FR" sz="2400" dirty="0"/>
              <a:t/>
            </a:r>
            <a:br>
              <a:rPr lang="fr-FR" sz="2400" dirty="0"/>
            </a:br>
            <a:r>
              <a:rPr lang="fr-FR" sz="2400" dirty="0"/>
              <a:t/>
            </a:r>
            <a:br>
              <a:rPr lang="fr-FR" sz="2400" dirty="0"/>
            </a:br>
            <a:r>
              <a:rPr lang="fr-FR" sz="2000" dirty="0"/>
              <a:t/>
            </a:r>
            <a:br>
              <a:rPr lang="fr-FR" sz="2000" dirty="0"/>
            </a:br>
            <a:r>
              <a:rPr lang="fr-FR" sz="2000" dirty="0"/>
              <a:t>	</a:t>
            </a:r>
            <a:br>
              <a:rPr lang="fr-FR" sz="2000" dirty="0"/>
            </a:br>
            <a:r>
              <a:rPr lang="fr-FR" sz="2000" dirty="0"/>
              <a:t/>
            </a:r>
            <a:br>
              <a:rPr lang="fr-FR" sz="2000" dirty="0"/>
            </a:br>
            <a:r>
              <a:rPr lang="fr-FR" sz="2000" dirty="0" smtClean="0"/>
              <a:t/>
            </a:r>
            <a:br>
              <a:rPr lang="fr-FR" sz="20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sp>
        <p:nvSpPr>
          <p:cNvPr id="3" name="Flèche droite 2"/>
          <p:cNvSpPr/>
          <p:nvPr/>
        </p:nvSpPr>
        <p:spPr>
          <a:xfrm>
            <a:off x="1086929" y="1518248"/>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6" name="Flèche droite 5"/>
          <p:cNvSpPr/>
          <p:nvPr/>
        </p:nvSpPr>
        <p:spPr>
          <a:xfrm>
            <a:off x="1086926" y="2279448"/>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7" name="Flèche droite 6"/>
          <p:cNvSpPr/>
          <p:nvPr/>
        </p:nvSpPr>
        <p:spPr>
          <a:xfrm>
            <a:off x="1086926" y="3179288"/>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8" name="Flèche droite 7"/>
          <p:cNvSpPr/>
          <p:nvPr/>
        </p:nvSpPr>
        <p:spPr>
          <a:xfrm>
            <a:off x="1086926" y="3814949"/>
            <a:ext cx="569343" cy="3019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16867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430</Words>
  <Application>Microsoft Office PowerPoint</Application>
  <PresentationFormat>Grand écran</PresentationFormat>
  <Paragraphs>52</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Wingdings</vt:lpstr>
      <vt:lpstr>Thème Office</vt:lpstr>
      <vt:lpstr>  Réhabilitation &amp; construction d’un pôle Culturel   Le Carré Bel Air </vt:lpstr>
      <vt:lpstr>LE CONTEXTE :   Jouissant d’un cadre de vie privilégié aux portes de l’agglomération orléanaise, la ville d’Ingré est une commune très attractive qui connaît un essor démographique continu depuis plusieurs décennies.  Un des atouts du territoire communal réside dans la Plaine de Bel Air, constituant à la fois le poumon vert de la ville grâce à son lac et son espace boisé et le cœur des activités de loisirs de la commune avec la présence de nombreux équipements sportifs, associatifs, festifs et culturels regroupés au sein d’un même espace.  Soucieuse d’offrir à ses habitants des équipements publics de qualité, la municipalité s’est engagée dans la requalification de son offre culturelle, tout en mettant en valeur le patrimoine historique et paysager de son territoire. En témoigne l’installation récente de l’école de musique au sein du Château de Bel Air.        </vt:lpstr>
      <vt:lpstr>L’OBJECTIF :  Dans la continuité de cette politique ambitieuse, la Ville d’Ingré souhaite désormais élargir son offre culturelle par différents projets d’équipements publics au sein du Carré de Bel Air :   - La réalisation d’une médiathèque-ludothèque de conception troisième lieu en              remplacement de la bibliothèque municipale actuelle ;   - L’extension de l’école de musique dans la cour du Château de Bel Air ;   - L’extension de la scène de la salle Brice Fouquet dans l’espace culturel Lionel             Boutrouche, ainsi que l’adaptation des espaces techniques liés à cette extension.   Cette proximité permettant d’établir des liens entre les activités qui s’y dérouleront.       </vt:lpstr>
      <vt:lpstr>LA LOCALISATION : Insertion urbaine      </vt:lpstr>
      <vt:lpstr>LA LOCALISATION :   Emprise de l’opération      </vt:lpstr>
      <vt:lpstr>NOUVELLES CONSTRUCTIONS </vt:lpstr>
      <vt:lpstr>PLAN DE MASSSE :        </vt:lpstr>
      <vt:lpstr>UNE NOUVELLE MEDIATHEQUE-LUDOTHEQUE :           </vt:lpstr>
      <vt:lpstr>UNE NOUVELLE MEDIATHEQUE-LUDOTHEQUE :   Pourquoi ?          Une bibliothèque trop petite (320 m²) au regard de la population actuelle          Offrir un lieu convivial (idée de tiers-lieu) en plus de l’offre documentaire, avec                un jardin de lecture ouvert sur l’environnement                 Proposer une salle d’animation                 Proposer une ludothèque indépendante          </vt:lpstr>
      <vt:lpstr>UNE NOUVELLE MEDIATHEQUE-LUDOTHEQUE (environ 1 000 m²)  Les besoins principaux sont : - un espace collections / consultation d’environ 450 m² - un espace kiosque – périodique /BD d’environ 80 m² - une salle d’animation d’environ 80 m² - une ludothèque d’environ 100 m² - deux bulles de travail d’environ 30 m²chacune - un hall avec des sanitaires publics - des bureaux avec des sanitaires  - un magasin - des locaux techniques       </vt:lpstr>
      <vt:lpstr>UNE NOUVELLE MEDIATHEQUE-LUDOTHEQUE :       </vt:lpstr>
      <vt:lpstr>UNE NOUVELLE MEDIATHEQUE-LUDOTHEQUE :  Vues 3D         </vt:lpstr>
      <vt:lpstr>UNE NOUVELLE MEDIATHEQUE-LUDOTHEQUE         </vt:lpstr>
      <vt:lpstr>L’EXTENSION DE L’ECOLE DE MUSIQUE :  Pourquoi ?  Renforcer les activités d’enseignements et de diffusion de la musique  Accueillir des musiciens extérieurs            </vt:lpstr>
      <vt:lpstr>L’EXTENSION DE L’ECOLE DE MUSIQUE   Plan         </vt:lpstr>
      <vt:lpstr>L’EXTENSION DE LA SCENE DE LA SALLE BRICE FOUQUET :  Pourquoi ?          Un espace scénique trop petit (18 x 5 m), très contraignant pour les choix de                 programmation           Une problématique de sécurité pour l’accès à la passerelle de face aux dessus             des gradins           Une distribution à revoir sur les espaces connexes de la scène : arrière scène,            loges, stockages, bureau du régisseur, …            </vt:lpstr>
      <vt:lpstr>L’EXTENSION DE LA SCENE DE LA SALLE BRICE FOUQUET (environ 450 m²) :  Les besoins principaux sont :   - une scène d’environ 220 m² - un dégagement de scène - deux loges - deux locaux de rangement - un bureau atelier pour le régisseur  - des locaux techniques   Adossé à la future extension, il sera ajouté un local de stockage d’environ 200 m², dédié au service logistique de la commune, pour l’entrepose du matériel affecté aux manifestations : barnums, tables , chaises, …    </vt:lpstr>
      <vt:lpstr>L’EXTENSION DE LA SCENE DE LA SALLE BRICE FOUQUET (environ 450 m²) :  Vue en plan - DCE:         </vt:lpstr>
      <vt:lpstr>LES ATTENTES DE LA VILLE D’INGRE EN TERMES DE MATERIAUX ET PROCEDES :  La ville d’Ingré souhaite que les bâtiments et leurs extérieurs soient respectueux de l’environnement, dans le respect des principes de l’éco-conduction et du bio climatisme.  L’utilisation des matériaux et procédés à faible impact environnemental sur l’ensemble du projet, seront privilégiés.  Pour la construction neuve de la médiathèque-ludothèque, le maître d’ouvrage souhaite un bâtiment en structure bois et une isolation en matériaux biosourcés.  Les filières en circuits courts devront être encouragées autant que possible.   Des systèmes favorisant la biodiversité sur le site seront mis en œuvre :   L’imperméabilisation du sol sera limitée et des systèmes de récupérateurs d’eau de pluie seront implantés.  </vt:lpstr>
      <vt:lpstr>LA REPONSE ARCHITECTURALE DU LAUREAT DU CONCOURS :  L’unité du projet tient à l’identité simple des volumes, des modénatures et des matériaux de construction :    - A l’extérieur : pérennité et noblesse institutionnelle des façades de pierres et des toitures    d’ardoises  - A l’intérieur : prépondérance du bois massif assurant confort, chaleur et intimité.  Au-delà de la végétalisation généreuse du site, les constructions seront exemplaires quant à leur impact environnemental et anticiperont le futur référentiel RE 2020 :   - Démarche de conception passive limitant les consommations de chauffage et gage de confort d’été     sans climatisation  - Emploi de matériaux durables, biosourcés et issus de circuits courts : isolants en fibres naturelles végétales, caissons bois-paille en toitures  - Sensibilité à la biodiversité : couverture végétalisée et débords de toitures permettant aux oiseaux de     nicher…</vt:lpstr>
      <vt:lpstr>LE PLANNING &amp; BUDGET DE L’OPERATION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TECHNIQUES OPERATIONNELS</dc:title>
  <dc:creator>Vanessa DESLANGLE</dc:creator>
  <cp:lastModifiedBy>Anne LE BIHAN</cp:lastModifiedBy>
  <cp:revision>94</cp:revision>
  <cp:lastPrinted>2022-09-16T06:49:52Z</cp:lastPrinted>
  <dcterms:created xsi:type="dcterms:W3CDTF">2021-12-21T08:39:46Z</dcterms:created>
  <dcterms:modified xsi:type="dcterms:W3CDTF">2024-10-02T14:19:43Z</dcterms:modified>
</cp:coreProperties>
</file>